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dp" ContentType="image/vnd.ms-photo"/>
  <Default Extension="wmf" ContentType="image/x-wmf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</p:sldMasterIdLst>
  <p:notesMasterIdLst>
    <p:notesMasterId r:id="rId9"/>
  </p:notesMasterIdLst>
  <p:handoutMasterIdLst>
    <p:handoutMasterId r:id="rId124"/>
  </p:handoutMasterIdLst>
  <p:sldIdLst>
    <p:sldId id="2087" r:id="rId8"/>
    <p:sldId id="1929" r:id="rId10"/>
    <p:sldId id="1930" r:id="rId11"/>
    <p:sldId id="1932" r:id="rId12"/>
    <p:sldId id="1933" r:id="rId13"/>
    <p:sldId id="1934" r:id="rId14"/>
    <p:sldId id="1935" r:id="rId15"/>
    <p:sldId id="1936" r:id="rId16"/>
    <p:sldId id="1937" r:id="rId17"/>
    <p:sldId id="1938" r:id="rId18"/>
    <p:sldId id="1939" r:id="rId19"/>
    <p:sldId id="1940" r:id="rId20"/>
    <p:sldId id="1941" r:id="rId21"/>
    <p:sldId id="1942" r:id="rId22"/>
    <p:sldId id="1943" r:id="rId23"/>
    <p:sldId id="1944" r:id="rId24"/>
    <p:sldId id="2130" r:id="rId25"/>
    <p:sldId id="1945" r:id="rId26"/>
    <p:sldId id="1946" r:id="rId27"/>
    <p:sldId id="1947" r:id="rId28"/>
    <p:sldId id="1948" r:id="rId29"/>
    <p:sldId id="2088" r:id="rId30"/>
    <p:sldId id="1950" r:id="rId31"/>
    <p:sldId id="1951" r:id="rId32"/>
    <p:sldId id="2094" r:id="rId33"/>
    <p:sldId id="1953" r:id="rId34"/>
    <p:sldId id="1957" r:id="rId35"/>
    <p:sldId id="1958" r:id="rId36"/>
    <p:sldId id="2095" r:id="rId37"/>
    <p:sldId id="2089" r:id="rId38"/>
    <p:sldId id="2090" r:id="rId39"/>
    <p:sldId id="1961" r:id="rId40"/>
    <p:sldId id="1962" r:id="rId41"/>
    <p:sldId id="1963" r:id="rId42"/>
    <p:sldId id="1964" r:id="rId43"/>
    <p:sldId id="1965" r:id="rId44"/>
    <p:sldId id="1966" r:id="rId45"/>
    <p:sldId id="1967" r:id="rId46"/>
    <p:sldId id="1968" r:id="rId47"/>
    <p:sldId id="1969" r:id="rId48"/>
    <p:sldId id="1971" r:id="rId49"/>
    <p:sldId id="1972" r:id="rId50"/>
    <p:sldId id="2260" r:id="rId51"/>
    <p:sldId id="2261" r:id="rId52"/>
    <p:sldId id="2124" r:id="rId53"/>
    <p:sldId id="2091" r:id="rId54"/>
    <p:sldId id="1978" r:id="rId55"/>
    <p:sldId id="2096" r:id="rId56"/>
    <p:sldId id="1980" r:id="rId57"/>
    <p:sldId id="1981" r:id="rId58"/>
    <p:sldId id="1985" r:id="rId59"/>
    <p:sldId id="1986" r:id="rId60"/>
    <p:sldId id="1987" r:id="rId61"/>
    <p:sldId id="2097" r:id="rId62"/>
    <p:sldId id="1989" r:id="rId63"/>
    <p:sldId id="1990" r:id="rId64"/>
    <p:sldId id="1991" r:id="rId65"/>
    <p:sldId id="2157" r:id="rId66"/>
    <p:sldId id="2262" r:id="rId67"/>
    <p:sldId id="2263" r:id="rId68"/>
    <p:sldId id="2264" r:id="rId69"/>
    <p:sldId id="2007" r:id="rId70"/>
    <p:sldId id="2265" r:id="rId71"/>
    <p:sldId id="2266" r:id="rId72"/>
    <p:sldId id="2006" r:id="rId73"/>
    <p:sldId id="2008" r:id="rId74"/>
    <p:sldId id="2009" r:id="rId75"/>
    <p:sldId id="2010" r:id="rId76"/>
    <p:sldId id="2011" r:id="rId77"/>
    <p:sldId id="2012" r:id="rId78"/>
    <p:sldId id="2013" r:id="rId79"/>
    <p:sldId id="2014" r:id="rId80"/>
    <p:sldId id="2015" r:id="rId81"/>
    <p:sldId id="2016" r:id="rId82"/>
    <p:sldId id="2020" r:id="rId83"/>
    <p:sldId id="2126" r:id="rId84"/>
    <p:sldId id="2359" r:id="rId85"/>
    <p:sldId id="2360" r:id="rId86"/>
    <p:sldId id="2031" r:id="rId87"/>
    <p:sldId id="2035" r:id="rId88"/>
    <p:sldId id="2110" r:id="rId89"/>
    <p:sldId id="2131" r:id="rId90"/>
    <p:sldId id="2134" r:id="rId91"/>
    <p:sldId id="2044" r:id="rId92"/>
    <p:sldId id="2065" r:id="rId93"/>
    <p:sldId id="2119" r:id="rId94"/>
    <p:sldId id="2154" r:id="rId95"/>
    <p:sldId id="2362" r:id="rId96"/>
    <p:sldId id="2111" r:id="rId97"/>
    <p:sldId id="2363" r:id="rId98"/>
    <p:sldId id="2364" r:id="rId99"/>
    <p:sldId id="2365" r:id="rId100"/>
    <p:sldId id="2128" r:id="rId101"/>
    <p:sldId id="2135" r:id="rId102"/>
    <p:sldId id="2056" r:id="rId103"/>
    <p:sldId id="2368" r:id="rId104"/>
    <p:sldId id="2057" r:id="rId105"/>
    <p:sldId id="2369" r:id="rId106"/>
    <p:sldId id="2370" r:id="rId107"/>
    <p:sldId id="2373" r:id="rId108"/>
    <p:sldId id="2148" r:id="rId109"/>
    <p:sldId id="2136" r:id="rId110"/>
    <p:sldId id="2068" r:id="rId111"/>
    <p:sldId id="2069" r:id="rId112"/>
    <p:sldId id="2070" r:id="rId113"/>
    <p:sldId id="2144" r:id="rId114"/>
    <p:sldId id="2072" r:id="rId115"/>
    <p:sldId id="2073" r:id="rId116"/>
    <p:sldId id="2415" r:id="rId117"/>
    <p:sldId id="2139" r:id="rId118"/>
    <p:sldId id="2141" r:id="rId119"/>
    <p:sldId id="2142" r:id="rId120"/>
    <p:sldId id="2074" r:id="rId121"/>
    <p:sldId id="2143" r:id="rId122"/>
    <p:sldId id="2137" r:id="rId123"/>
  </p:sldIdLst>
  <p:sldSz cx="12192000" cy="6858000"/>
  <p:notesSz cx="6858000" cy="9144000"/>
  <p:embeddedFontLst>
    <p:embeddedFont>
      <p:font typeface="微软雅黑" panose="020B0503020204020204" pitchFamily="34" charset="-122"/>
      <p:regular r:id="rId128"/>
    </p:embeddedFont>
    <p:embeddedFont>
      <p:font typeface="Segoe UI" panose="020B0502040204020203" pitchFamily="34" charset="0"/>
      <p:regular r:id="rId129"/>
      <p:bold r:id="rId130"/>
      <p:italic r:id="rId131"/>
      <p:boldItalic r:id="rId132"/>
    </p:embeddedFont>
    <p:embeddedFont>
      <p:font typeface="Impact" panose="020B0806030902050204" pitchFamily="34" charset="0"/>
      <p:regular r:id="rId133"/>
    </p:embeddedFont>
    <p:embeddedFont>
      <p:font typeface="MS UI Gothic" panose="020B0600070205080204" pitchFamily="34" charset="-128"/>
      <p:regular r:id="rId134"/>
    </p:embeddedFont>
    <p:embeddedFont>
      <p:font typeface="黑体" panose="02010609060101010101" pitchFamily="49" charset="-122"/>
      <p:regular r:id="rId135"/>
    </p:embeddedFont>
    <p:embeddedFont>
      <p:font typeface="义启小楷书" panose="02010600030101010101" pitchFamily="2" charset="-128"/>
      <p:regular r:id="rId136"/>
    </p:embeddedFont>
    <p:embeddedFont>
      <p:font typeface="Segoe UI Black" panose="020B0A02040204020203" pitchFamily="34" charset="0"/>
      <p:bold r:id="rId137"/>
    </p:embeddedFont>
    <p:embeddedFont>
      <p:font typeface="Verdana" panose="020B0604030504040204" pitchFamily="34" charset="0"/>
      <p:regular r:id="rId138"/>
      <p:bold r:id="rId139"/>
      <p:italic r:id="rId140"/>
      <p:boldItalic r:id="rId141"/>
    </p:embeddedFont>
    <p:embeddedFont>
      <p:font typeface="华文新魏" panose="020108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等线" panose="02010600030101010101" charset="-122"/>
      <p:regular r:id="rId145"/>
    </p:embeddedFont>
    <p:embeddedFont>
      <p:font typeface="Forte" panose="03060902040502070203" pitchFamily="66" charset="0"/>
      <p:regular r:id="rId146"/>
    </p:embeddedFont>
    <p:embeddedFont>
      <p:font typeface="Consolas" panose="020B0609020204030204" pitchFamily="49" charset="0"/>
      <p:regular r:id="rId147"/>
      <p:bold r:id="rId148"/>
      <p:italic r:id="rId149"/>
      <p:boldItalic r:id="rId150"/>
    </p:embeddedFont>
    <p:embeddedFont>
      <p:font typeface="Agency FB" panose="020B0503020202020204" pitchFamily="34" charset="0"/>
      <p:regular r:id="rId151"/>
      <p:bold r:id="rId152"/>
    </p:embeddedFont>
  </p:embeddedFontLst>
  <p:custDataLst>
    <p:tags r:id="rId1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B9BD5"/>
    <a:srgbClr val="A8DEEC"/>
    <a:srgbClr val="0066FF"/>
    <a:srgbClr val="FF66CC"/>
    <a:srgbClr val="F33799"/>
    <a:srgbClr val="FDDAEC"/>
    <a:srgbClr val="D696B7"/>
    <a:srgbClr val="00FF4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29" autoAdjust="0"/>
  </p:normalViewPr>
  <p:slideViewPr>
    <p:cSldViewPr snapToGrid="0">
      <p:cViewPr varScale="1">
        <p:scale>
          <a:sx n="89" d="100"/>
          <a:sy n="89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1.xml"/><Relationship Id="rId98" Type="http://schemas.openxmlformats.org/officeDocument/2006/relationships/slide" Target="slides/slide90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" Type="http://schemas.openxmlformats.org/officeDocument/2006/relationships/notesMaster" Target="notesMasters/notesMaster1.xml"/><Relationship Id="rId89" Type="http://schemas.openxmlformats.org/officeDocument/2006/relationships/slide" Target="slides/slide81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80" Type="http://schemas.openxmlformats.org/officeDocument/2006/relationships/slide" Target="slides/slide72.xml"/><Relationship Id="rId8" Type="http://schemas.openxmlformats.org/officeDocument/2006/relationships/slide" Target="slides/slide1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3" Type="http://schemas.openxmlformats.org/officeDocument/2006/relationships/tags" Target="tags/tag7.xml"/><Relationship Id="rId152" Type="http://schemas.openxmlformats.org/officeDocument/2006/relationships/font" Target="fonts/font25.fntdata"/><Relationship Id="rId151" Type="http://schemas.openxmlformats.org/officeDocument/2006/relationships/font" Target="fonts/font24.fntdata"/><Relationship Id="rId150" Type="http://schemas.openxmlformats.org/officeDocument/2006/relationships/font" Target="fonts/font23.fntdata"/><Relationship Id="rId15" Type="http://schemas.openxmlformats.org/officeDocument/2006/relationships/slide" Target="slides/slide7.xml"/><Relationship Id="rId149" Type="http://schemas.openxmlformats.org/officeDocument/2006/relationships/font" Target="fonts/font22.fntdata"/><Relationship Id="rId148" Type="http://schemas.openxmlformats.org/officeDocument/2006/relationships/font" Target="fonts/font21.fntdata"/><Relationship Id="rId147" Type="http://schemas.openxmlformats.org/officeDocument/2006/relationships/font" Target="fonts/font20.fntdata"/><Relationship Id="rId146" Type="http://schemas.openxmlformats.org/officeDocument/2006/relationships/font" Target="fonts/font19.fntdata"/><Relationship Id="rId145" Type="http://schemas.openxmlformats.org/officeDocument/2006/relationships/font" Target="fonts/font18.fntdata"/><Relationship Id="rId144" Type="http://schemas.openxmlformats.org/officeDocument/2006/relationships/font" Target="fonts/font17.fntdata"/><Relationship Id="rId143" Type="http://schemas.openxmlformats.org/officeDocument/2006/relationships/font" Target="fonts/font16.fntdata"/><Relationship Id="rId142" Type="http://schemas.openxmlformats.org/officeDocument/2006/relationships/font" Target="fonts/font15.fntdata"/><Relationship Id="rId141" Type="http://schemas.openxmlformats.org/officeDocument/2006/relationships/font" Target="fonts/font14.fntdata"/><Relationship Id="rId140" Type="http://schemas.openxmlformats.org/officeDocument/2006/relationships/font" Target="fonts/font13.fntdata"/><Relationship Id="rId14" Type="http://schemas.openxmlformats.org/officeDocument/2006/relationships/slide" Target="slides/slide6.xml"/><Relationship Id="rId139" Type="http://schemas.openxmlformats.org/officeDocument/2006/relationships/font" Target="fonts/font12.fntdata"/><Relationship Id="rId138" Type="http://schemas.openxmlformats.org/officeDocument/2006/relationships/font" Target="fonts/font11.fntdata"/><Relationship Id="rId137" Type="http://schemas.openxmlformats.org/officeDocument/2006/relationships/font" Target="fonts/font10.fntdata"/><Relationship Id="rId136" Type="http://schemas.openxmlformats.org/officeDocument/2006/relationships/font" Target="fonts/font9.fntdata"/><Relationship Id="rId135" Type="http://schemas.openxmlformats.org/officeDocument/2006/relationships/font" Target="fonts/font8.fntdata"/><Relationship Id="rId134" Type="http://schemas.openxmlformats.org/officeDocument/2006/relationships/font" Target="fonts/font7.fntdata"/><Relationship Id="rId133" Type="http://schemas.openxmlformats.org/officeDocument/2006/relationships/font" Target="fonts/font6.fntdata"/><Relationship Id="rId132" Type="http://schemas.openxmlformats.org/officeDocument/2006/relationships/font" Target="fonts/font5.fntdata"/><Relationship Id="rId131" Type="http://schemas.openxmlformats.org/officeDocument/2006/relationships/font" Target="fonts/font4.fntdata"/><Relationship Id="rId130" Type="http://schemas.openxmlformats.org/officeDocument/2006/relationships/font" Target="fonts/font3.fntdata"/><Relationship Id="rId13" Type="http://schemas.openxmlformats.org/officeDocument/2006/relationships/slide" Target="slides/slide5.xml"/><Relationship Id="rId129" Type="http://schemas.openxmlformats.org/officeDocument/2006/relationships/font" Target="fonts/font2.fntdata"/><Relationship Id="rId128" Type="http://schemas.openxmlformats.org/officeDocument/2006/relationships/font" Target="fonts/font1.fntdata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handoutMaster" Target="handoutMasters/handoutMaster1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121" Type="http://schemas.openxmlformats.org/officeDocument/2006/relationships/slide" Target="slides/slide113.xml"/><Relationship Id="rId120" Type="http://schemas.openxmlformats.org/officeDocument/2006/relationships/slide" Target="slides/slide112.xml"/><Relationship Id="rId12" Type="http://schemas.openxmlformats.org/officeDocument/2006/relationships/slide" Target="slides/slide4.xml"/><Relationship Id="rId119" Type="http://schemas.openxmlformats.org/officeDocument/2006/relationships/slide" Target="slides/slide111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4" Type="http://schemas.openxmlformats.org/officeDocument/2006/relationships/slide" Target="slides/slide106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110" Type="http://schemas.openxmlformats.org/officeDocument/2006/relationships/slide" Target="slides/slide102.xml"/><Relationship Id="rId11" Type="http://schemas.openxmlformats.org/officeDocument/2006/relationships/slide" Target="slides/slide3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B7105-D153-4D8A-BB2A-7E0364FD01A4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4A22F96-1E18-40AD-B69D-3BC2077DE0E2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gm:t>
    </dgm:pt>
    <dgm:pt modelId="{8C1C1581-33A9-444C-AB24-3E396C61A11F}" cxnId="{BABFF7B8-C8D9-4D2E-AF02-235BDB33EE84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153502-FC4B-49A9-A2E7-BCCB1A8BC557}" cxnId="{BABFF7B8-C8D9-4D2E-AF02-235BDB33EE84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43609-96FD-49A2-A860-7B12E0820084}">
      <dgm:prSet phldrT="[文本]" custT="1"/>
      <dgm:spPr/>
      <dgm:t>
        <a:bodyPr/>
        <a:lstStyle/>
        <a:p>
          <a:pPr algn="ctr"/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gm:t>
    </dgm:pt>
    <dgm:pt modelId="{C638D841-C137-4CA9-A626-E8896EE2D6D8}" cxnId="{C61C55DD-A990-4B92-9CBB-04DEA847553C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3C8952-A9D3-43B5-BE4E-85B66761E926}" cxnId="{C61C55DD-A990-4B92-9CBB-04DEA847553C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B8DD4-F7A2-436E-B9F9-31EA1AE1867C}">
      <dgm:prSet phldrT="[文本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ctr"/>
          <a:r>
            <a: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gm:t>
    </dgm:pt>
    <dgm:pt modelId="{1F54CDAA-B8B8-48CD-B81B-2339CE98ACB7}" cxnId="{25D9816E-BCD4-4F0D-8B63-04137030B986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EC198F-B811-48FC-B291-2A718D5A9265}" cxnId="{25D9816E-BCD4-4F0D-8B63-04137030B986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D4BC26-A597-49E1-B2F1-D2228EE05CDF}" type="pres">
      <dgm:prSet presAssocID="{349B7105-D153-4D8A-BB2A-7E0364FD01A4}" presName="Name0" presStyleCnt="0">
        <dgm:presLayoutVars>
          <dgm:dir/>
          <dgm:animLvl val="lvl"/>
          <dgm:resizeHandles val="exact"/>
        </dgm:presLayoutVars>
      </dgm:prSet>
      <dgm:spPr/>
    </dgm:pt>
    <dgm:pt modelId="{E7AE2EAF-CDE8-462E-B673-027FA69E761D}" type="pres">
      <dgm:prSet presAssocID="{54A22F96-1E18-40AD-B69D-3BC2077DE0E2}" presName="parTxOnly" presStyleLbl="node1" presStyleIdx="0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10D299-A23C-4C23-AFB8-20F68A57ABBB}" type="pres">
      <dgm:prSet presAssocID="{CA153502-FC4B-49A9-A2E7-BCCB1A8BC557}" presName="parTxOnlySpace" presStyleCnt="0"/>
      <dgm:spPr/>
    </dgm:pt>
    <dgm:pt modelId="{88173921-6C64-424E-B073-B872D6A34B5A}" type="pres">
      <dgm:prSet presAssocID="{D6043609-96FD-49A2-A860-7B12E0820084}" presName="parTxOnly" presStyleLbl="node1" presStyleIdx="1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4CE5A6-E883-42AE-8A80-F14A1B35906D}" type="pres">
      <dgm:prSet presAssocID="{683C8952-A9D3-43B5-BE4E-85B66761E926}" presName="parTxOnlySpace" presStyleCnt="0"/>
      <dgm:spPr/>
    </dgm:pt>
    <dgm:pt modelId="{72C8DB7D-2AA0-4843-811E-DC606DEF60D6}" type="pres">
      <dgm:prSet presAssocID="{92BB8DD4-F7A2-436E-B9F9-31EA1AE1867C}" presName="parTxOnly" presStyleLbl="node1" presStyleIdx="2" presStyleCnt="3" custScaleY="661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44A35D-4AC1-4586-AFB0-0291287D0AFB}" type="presOf" srcId="{92BB8DD4-F7A2-436E-B9F9-31EA1AE1867C}" destId="{72C8DB7D-2AA0-4843-811E-DC606DEF60D6}" srcOrd="0" destOrd="0" presId="urn:microsoft.com/office/officeart/2005/8/layout/chevron1"/>
    <dgm:cxn modelId="{25D9816E-BCD4-4F0D-8B63-04137030B986}" srcId="{349B7105-D153-4D8A-BB2A-7E0364FD01A4}" destId="{92BB8DD4-F7A2-436E-B9F9-31EA1AE1867C}" srcOrd="2" destOrd="0" parTransId="{1F54CDAA-B8B8-48CD-B81B-2339CE98ACB7}" sibTransId="{47EC198F-B811-48FC-B291-2A718D5A9265}"/>
    <dgm:cxn modelId="{95335DDB-A3B7-4DD0-853F-C7258D87126B}" type="presOf" srcId="{349B7105-D153-4D8A-BB2A-7E0364FD01A4}" destId="{DBD4BC26-A597-49E1-B2F1-D2228EE05CDF}" srcOrd="0" destOrd="0" presId="urn:microsoft.com/office/officeart/2005/8/layout/chevron1"/>
    <dgm:cxn modelId="{C61C55DD-A990-4B92-9CBB-04DEA847553C}" srcId="{349B7105-D153-4D8A-BB2A-7E0364FD01A4}" destId="{D6043609-96FD-49A2-A860-7B12E0820084}" srcOrd="1" destOrd="0" parTransId="{C638D841-C137-4CA9-A626-E8896EE2D6D8}" sibTransId="{683C8952-A9D3-43B5-BE4E-85B66761E926}"/>
    <dgm:cxn modelId="{BABFF7B8-C8D9-4D2E-AF02-235BDB33EE84}" srcId="{349B7105-D153-4D8A-BB2A-7E0364FD01A4}" destId="{54A22F96-1E18-40AD-B69D-3BC2077DE0E2}" srcOrd="0" destOrd="0" parTransId="{8C1C1581-33A9-444C-AB24-3E396C61A11F}" sibTransId="{CA153502-FC4B-49A9-A2E7-BCCB1A8BC557}"/>
    <dgm:cxn modelId="{DAAC1071-C91C-411C-B4A6-F535FFF6639C}" type="presOf" srcId="{D6043609-96FD-49A2-A860-7B12E0820084}" destId="{88173921-6C64-424E-B073-B872D6A34B5A}" srcOrd="0" destOrd="0" presId="urn:microsoft.com/office/officeart/2005/8/layout/chevron1"/>
    <dgm:cxn modelId="{2BF4A88B-2143-44E3-A391-151F3BFB70D2}" type="presOf" srcId="{54A22F96-1E18-40AD-B69D-3BC2077DE0E2}" destId="{E7AE2EAF-CDE8-462E-B673-027FA69E761D}" srcOrd="0" destOrd="0" presId="urn:microsoft.com/office/officeart/2005/8/layout/chevron1"/>
    <dgm:cxn modelId="{A294B6C1-D399-443B-9B78-943472CFDF3E}" type="presParOf" srcId="{DBD4BC26-A597-49E1-B2F1-D2228EE05CDF}" destId="{E7AE2EAF-CDE8-462E-B673-027FA69E761D}" srcOrd="0" destOrd="0" presId="urn:microsoft.com/office/officeart/2005/8/layout/chevron1"/>
    <dgm:cxn modelId="{0706884E-185D-40B5-AE76-E0796FB78CCC}" type="presParOf" srcId="{DBD4BC26-A597-49E1-B2F1-D2228EE05CDF}" destId="{7210D299-A23C-4C23-AFB8-20F68A57ABBB}" srcOrd="1" destOrd="0" presId="urn:microsoft.com/office/officeart/2005/8/layout/chevron1"/>
    <dgm:cxn modelId="{951F546F-3D3A-4656-B456-10C9CC7E9662}" type="presParOf" srcId="{DBD4BC26-A597-49E1-B2F1-D2228EE05CDF}" destId="{88173921-6C64-424E-B073-B872D6A34B5A}" srcOrd="2" destOrd="0" presId="urn:microsoft.com/office/officeart/2005/8/layout/chevron1"/>
    <dgm:cxn modelId="{AEDA00B9-5428-46BE-8DCF-EC0FE3D0E389}" type="presParOf" srcId="{DBD4BC26-A597-49E1-B2F1-D2228EE05CDF}" destId="{444CE5A6-E883-42AE-8A80-F14A1B35906D}" srcOrd="3" destOrd="0" presId="urn:microsoft.com/office/officeart/2005/8/layout/chevron1"/>
    <dgm:cxn modelId="{621F7B14-0A6D-4967-B0B8-93EF4C01B034}" type="presParOf" srcId="{DBD4BC26-A597-49E1-B2F1-D2228EE05CDF}" destId="{72C8DB7D-2AA0-4843-811E-DC606DEF60D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9B7105-D153-4D8A-BB2A-7E0364FD01A4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4A22F96-1E18-40AD-B69D-3BC2077DE0E2}">
      <dgm:prSet phldrT="[文本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ctr"/>
          <a:r>
            <a: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gm:t>
    </dgm:pt>
    <dgm:pt modelId="{8C1C1581-33A9-444C-AB24-3E396C61A11F}" cxnId="{BABFF7B8-C8D9-4D2E-AF02-235BDB33EE84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153502-FC4B-49A9-A2E7-BCCB1A8BC557}" cxnId="{BABFF7B8-C8D9-4D2E-AF02-235BDB33EE84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43609-96FD-49A2-A860-7B12E0820084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gm:t>
    </dgm:pt>
    <dgm:pt modelId="{C638D841-C137-4CA9-A626-E8896EE2D6D8}" cxnId="{C61C55DD-A990-4B92-9CBB-04DEA847553C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3C8952-A9D3-43B5-BE4E-85B66761E926}" cxnId="{C61C55DD-A990-4B92-9CBB-04DEA847553C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B8DD4-F7A2-436E-B9F9-31EA1AE1867C}">
      <dgm:prSet phldrT="[文本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gm:t>
    </dgm:pt>
    <dgm:pt modelId="{1F54CDAA-B8B8-48CD-B81B-2339CE98ACB7}" cxnId="{25D9816E-BCD4-4F0D-8B63-04137030B986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EC198F-B811-48FC-B291-2A718D5A9265}" cxnId="{25D9816E-BCD4-4F0D-8B63-04137030B986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D4BC26-A597-49E1-B2F1-D2228EE05CDF}" type="pres">
      <dgm:prSet presAssocID="{349B7105-D153-4D8A-BB2A-7E0364FD01A4}" presName="Name0" presStyleCnt="0">
        <dgm:presLayoutVars>
          <dgm:dir/>
          <dgm:animLvl val="lvl"/>
          <dgm:resizeHandles val="exact"/>
        </dgm:presLayoutVars>
      </dgm:prSet>
      <dgm:spPr/>
    </dgm:pt>
    <dgm:pt modelId="{E7AE2EAF-CDE8-462E-B673-027FA69E761D}" type="pres">
      <dgm:prSet presAssocID="{54A22F96-1E18-40AD-B69D-3BC2077DE0E2}" presName="parTxOnly" presStyleLbl="node1" presStyleIdx="0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10D299-A23C-4C23-AFB8-20F68A57ABBB}" type="pres">
      <dgm:prSet presAssocID="{CA153502-FC4B-49A9-A2E7-BCCB1A8BC557}" presName="parTxOnlySpace" presStyleCnt="0"/>
      <dgm:spPr/>
    </dgm:pt>
    <dgm:pt modelId="{88173921-6C64-424E-B073-B872D6A34B5A}" type="pres">
      <dgm:prSet presAssocID="{D6043609-96FD-49A2-A860-7B12E0820084}" presName="parTxOnly" presStyleLbl="node1" presStyleIdx="1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4CE5A6-E883-42AE-8A80-F14A1B35906D}" type="pres">
      <dgm:prSet presAssocID="{683C8952-A9D3-43B5-BE4E-85B66761E926}" presName="parTxOnlySpace" presStyleCnt="0"/>
      <dgm:spPr/>
    </dgm:pt>
    <dgm:pt modelId="{72C8DB7D-2AA0-4843-811E-DC606DEF60D6}" type="pres">
      <dgm:prSet presAssocID="{92BB8DD4-F7A2-436E-B9F9-31EA1AE1867C}" presName="parTxOnly" presStyleLbl="node1" presStyleIdx="2" presStyleCnt="3" custScaleY="661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44A35D-4AC1-4586-AFB0-0291287D0AFB}" type="presOf" srcId="{92BB8DD4-F7A2-436E-B9F9-31EA1AE1867C}" destId="{72C8DB7D-2AA0-4843-811E-DC606DEF60D6}" srcOrd="0" destOrd="0" presId="urn:microsoft.com/office/officeart/2005/8/layout/chevron1"/>
    <dgm:cxn modelId="{25D9816E-BCD4-4F0D-8B63-04137030B986}" srcId="{349B7105-D153-4D8A-BB2A-7E0364FD01A4}" destId="{92BB8DD4-F7A2-436E-B9F9-31EA1AE1867C}" srcOrd="2" destOrd="0" parTransId="{1F54CDAA-B8B8-48CD-B81B-2339CE98ACB7}" sibTransId="{47EC198F-B811-48FC-B291-2A718D5A9265}"/>
    <dgm:cxn modelId="{95335DDB-A3B7-4DD0-853F-C7258D87126B}" type="presOf" srcId="{349B7105-D153-4D8A-BB2A-7E0364FD01A4}" destId="{DBD4BC26-A597-49E1-B2F1-D2228EE05CDF}" srcOrd="0" destOrd="0" presId="urn:microsoft.com/office/officeart/2005/8/layout/chevron1"/>
    <dgm:cxn modelId="{C61C55DD-A990-4B92-9CBB-04DEA847553C}" srcId="{349B7105-D153-4D8A-BB2A-7E0364FD01A4}" destId="{D6043609-96FD-49A2-A860-7B12E0820084}" srcOrd="1" destOrd="0" parTransId="{C638D841-C137-4CA9-A626-E8896EE2D6D8}" sibTransId="{683C8952-A9D3-43B5-BE4E-85B66761E926}"/>
    <dgm:cxn modelId="{BABFF7B8-C8D9-4D2E-AF02-235BDB33EE84}" srcId="{349B7105-D153-4D8A-BB2A-7E0364FD01A4}" destId="{54A22F96-1E18-40AD-B69D-3BC2077DE0E2}" srcOrd="0" destOrd="0" parTransId="{8C1C1581-33A9-444C-AB24-3E396C61A11F}" sibTransId="{CA153502-FC4B-49A9-A2E7-BCCB1A8BC557}"/>
    <dgm:cxn modelId="{DAAC1071-C91C-411C-B4A6-F535FFF6639C}" type="presOf" srcId="{D6043609-96FD-49A2-A860-7B12E0820084}" destId="{88173921-6C64-424E-B073-B872D6A34B5A}" srcOrd="0" destOrd="0" presId="urn:microsoft.com/office/officeart/2005/8/layout/chevron1"/>
    <dgm:cxn modelId="{2BF4A88B-2143-44E3-A391-151F3BFB70D2}" type="presOf" srcId="{54A22F96-1E18-40AD-B69D-3BC2077DE0E2}" destId="{E7AE2EAF-CDE8-462E-B673-027FA69E761D}" srcOrd="0" destOrd="0" presId="urn:microsoft.com/office/officeart/2005/8/layout/chevron1"/>
    <dgm:cxn modelId="{A294B6C1-D399-443B-9B78-943472CFDF3E}" type="presParOf" srcId="{DBD4BC26-A597-49E1-B2F1-D2228EE05CDF}" destId="{E7AE2EAF-CDE8-462E-B673-027FA69E761D}" srcOrd="0" destOrd="0" presId="urn:microsoft.com/office/officeart/2005/8/layout/chevron1"/>
    <dgm:cxn modelId="{0706884E-185D-40B5-AE76-E0796FB78CCC}" type="presParOf" srcId="{DBD4BC26-A597-49E1-B2F1-D2228EE05CDF}" destId="{7210D299-A23C-4C23-AFB8-20F68A57ABBB}" srcOrd="1" destOrd="0" presId="urn:microsoft.com/office/officeart/2005/8/layout/chevron1"/>
    <dgm:cxn modelId="{951F546F-3D3A-4656-B456-10C9CC7E9662}" type="presParOf" srcId="{DBD4BC26-A597-49E1-B2F1-D2228EE05CDF}" destId="{88173921-6C64-424E-B073-B872D6A34B5A}" srcOrd="2" destOrd="0" presId="urn:microsoft.com/office/officeart/2005/8/layout/chevron1"/>
    <dgm:cxn modelId="{AEDA00B9-5428-46BE-8DCF-EC0FE3D0E389}" type="presParOf" srcId="{DBD4BC26-A597-49E1-B2F1-D2228EE05CDF}" destId="{444CE5A6-E883-42AE-8A80-F14A1B35906D}" srcOrd="3" destOrd="0" presId="urn:microsoft.com/office/officeart/2005/8/layout/chevron1"/>
    <dgm:cxn modelId="{621F7B14-0A6D-4967-B0B8-93EF4C01B034}" type="presParOf" srcId="{DBD4BC26-A597-49E1-B2F1-D2228EE05CDF}" destId="{72C8DB7D-2AA0-4843-811E-DC606DEF60D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9B7105-D153-4D8A-BB2A-7E0364FD01A4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4A22F96-1E18-40AD-B69D-3BC2077DE0E2}">
      <dgm:prSet phldrT="[文本]" custT="1"/>
      <dgm:spPr>
        <a:solidFill>
          <a:schemeClr val="bg2">
            <a:lumMod val="90000"/>
          </a:schemeClr>
        </a:solidFill>
      </dgm:spPr>
      <dgm:t>
        <a:bodyPr/>
        <a:lstStyle/>
        <a:p>
          <a:pPr algn="ctr"/>
          <a:r>
            <a: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gm:t>
    </dgm:pt>
    <dgm:pt modelId="{8C1C1581-33A9-444C-AB24-3E396C61A11F}" cxnId="{BABFF7B8-C8D9-4D2E-AF02-235BDB33EE84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153502-FC4B-49A9-A2E7-BCCB1A8BC557}" cxnId="{BABFF7B8-C8D9-4D2E-AF02-235BDB33EE84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43609-96FD-49A2-A860-7B12E0820084}">
      <dgm:prSet phldrT="[文本]"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gm:t>
    </dgm:pt>
    <dgm:pt modelId="{C638D841-C137-4CA9-A626-E8896EE2D6D8}" cxnId="{C61C55DD-A990-4B92-9CBB-04DEA847553C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3C8952-A9D3-43B5-BE4E-85B66761E926}" cxnId="{C61C55DD-A990-4B92-9CBB-04DEA847553C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BB8DD4-F7A2-436E-B9F9-31EA1AE1867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gm:t>
    </dgm:pt>
    <dgm:pt modelId="{1F54CDAA-B8B8-48CD-B81B-2339CE98ACB7}" cxnId="{25D9816E-BCD4-4F0D-8B63-04137030B986}" type="par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EC198F-B811-48FC-B291-2A718D5A9265}" cxnId="{25D9816E-BCD4-4F0D-8B63-04137030B986}" type="sibTrans">
      <dgm:prSet/>
      <dgm:spPr/>
      <dgm:t>
        <a:bodyPr/>
        <a:lstStyle/>
        <a:p>
          <a:pPr algn="ctr"/>
          <a:endParaRPr lang="zh-CN" alt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D4BC26-A597-49E1-B2F1-D2228EE05CDF}" type="pres">
      <dgm:prSet presAssocID="{349B7105-D153-4D8A-BB2A-7E0364FD01A4}" presName="Name0" presStyleCnt="0">
        <dgm:presLayoutVars>
          <dgm:dir/>
          <dgm:animLvl val="lvl"/>
          <dgm:resizeHandles val="exact"/>
        </dgm:presLayoutVars>
      </dgm:prSet>
      <dgm:spPr/>
    </dgm:pt>
    <dgm:pt modelId="{E7AE2EAF-CDE8-462E-B673-027FA69E761D}" type="pres">
      <dgm:prSet presAssocID="{54A22F96-1E18-40AD-B69D-3BC2077DE0E2}" presName="parTxOnly" presStyleLbl="node1" presStyleIdx="0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10D299-A23C-4C23-AFB8-20F68A57ABBB}" type="pres">
      <dgm:prSet presAssocID="{CA153502-FC4B-49A9-A2E7-BCCB1A8BC557}" presName="parTxOnlySpace" presStyleCnt="0"/>
      <dgm:spPr/>
    </dgm:pt>
    <dgm:pt modelId="{88173921-6C64-424E-B073-B872D6A34B5A}" type="pres">
      <dgm:prSet presAssocID="{D6043609-96FD-49A2-A860-7B12E0820084}" presName="parTxOnly" presStyleLbl="node1" presStyleIdx="1" presStyleCnt="3" custScaleY="6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4CE5A6-E883-42AE-8A80-F14A1B35906D}" type="pres">
      <dgm:prSet presAssocID="{683C8952-A9D3-43B5-BE4E-85B66761E926}" presName="parTxOnlySpace" presStyleCnt="0"/>
      <dgm:spPr/>
    </dgm:pt>
    <dgm:pt modelId="{72C8DB7D-2AA0-4843-811E-DC606DEF60D6}" type="pres">
      <dgm:prSet presAssocID="{92BB8DD4-F7A2-436E-B9F9-31EA1AE1867C}" presName="parTxOnly" presStyleLbl="node1" presStyleIdx="2" presStyleCnt="3" custScaleY="661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944A35D-4AC1-4586-AFB0-0291287D0AFB}" type="presOf" srcId="{92BB8DD4-F7A2-436E-B9F9-31EA1AE1867C}" destId="{72C8DB7D-2AA0-4843-811E-DC606DEF60D6}" srcOrd="0" destOrd="0" presId="urn:microsoft.com/office/officeart/2005/8/layout/chevron1"/>
    <dgm:cxn modelId="{25D9816E-BCD4-4F0D-8B63-04137030B986}" srcId="{349B7105-D153-4D8A-BB2A-7E0364FD01A4}" destId="{92BB8DD4-F7A2-436E-B9F9-31EA1AE1867C}" srcOrd="2" destOrd="0" parTransId="{1F54CDAA-B8B8-48CD-B81B-2339CE98ACB7}" sibTransId="{47EC198F-B811-48FC-B291-2A718D5A9265}"/>
    <dgm:cxn modelId="{95335DDB-A3B7-4DD0-853F-C7258D87126B}" type="presOf" srcId="{349B7105-D153-4D8A-BB2A-7E0364FD01A4}" destId="{DBD4BC26-A597-49E1-B2F1-D2228EE05CDF}" srcOrd="0" destOrd="0" presId="urn:microsoft.com/office/officeart/2005/8/layout/chevron1"/>
    <dgm:cxn modelId="{C61C55DD-A990-4B92-9CBB-04DEA847553C}" srcId="{349B7105-D153-4D8A-BB2A-7E0364FD01A4}" destId="{D6043609-96FD-49A2-A860-7B12E0820084}" srcOrd="1" destOrd="0" parTransId="{C638D841-C137-4CA9-A626-E8896EE2D6D8}" sibTransId="{683C8952-A9D3-43B5-BE4E-85B66761E926}"/>
    <dgm:cxn modelId="{BABFF7B8-C8D9-4D2E-AF02-235BDB33EE84}" srcId="{349B7105-D153-4D8A-BB2A-7E0364FD01A4}" destId="{54A22F96-1E18-40AD-B69D-3BC2077DE0E2}" srcOrd="0" destOrd="0" parTransId="{8C1C1581-33A9-444C-AB24-3E396C61A11F}" sibTransId="{CA153502-FC4B-49A9-A2E7-BCCB1A8BC557}"/>
    <dgm:cxn modelId="{DAAC1071-C91C-411C-B4A6-F535FFF6639C}" type="presOf" srcId="{D6043609-96FD-49A2-A860-7B12E0820084}" destId="{88173921-6C64-424E-B073-B872D6A34B5A}" srcOrd="0" destOrd="0" presId="urn:microsoft.com/office/officeart/2005/8/layout/chevron1"/>
    <dgm:cxn modelId="{2BF4A88B-2143-44E3-A391-151F3BFB70D2}" type="presOf" srcId="{54A22F96-1E18-40AD-B69D-3BC2077DE0E2}" destId="{E7AE2EAF-CDE8-462E-B673-027FA69E761D}" srcOrd="0" destOrd="0" presId="urn:microsoft.com/office/officeart/2005/8/layout/chevron1"/>
    <dgm:cxn modelId="{A294B6C1-D399-443B-9B78-943472CFDF3E}" type="presParOf" srcId="{DBD4BC26-A597-49E1-B2F1-D2228EE05CDF}" destId="{E7AE2EAF-CDE8-462E-B673-027FA69E761D}" srcOrd="0" destOrd="0" presId="urn:microsoft.com/office/officeart/2005/8/layout/chevron1"/>
    <dgm:cxn modelId="{0706884E-185D-40B5-AE76-E0796FB78CCC}" type="presParOf" srcId="{DBD4BC26-A597-49E1-B2F1-D2228EE05CDF}" destId="{7210D299-A23C-4C23-AFB8-20F68A57ABBB}" srcOrd="1" destOrd="0" presId="urn:microsoft.com/office/officeart/2005/8/layout/chevron1"/>
    <dgm:cxn modelId="{951F546F-3D3A-4656-B456-10C9CC7E9662}" type="presParOf" srcId="{DBD4BC26-A597-49E1-B2F1-D2228EE05CDF}" destId="{88173921-6C64-424E-B073-B872D6A34B5A}" srcOrd="2" destOrd="0" presId="urn:microsoft.com/office/officeart/2005/8/layout/chevron1"/>
    <dgm:cxn modelId="{AEDA00B9-5428-46BE-8DCF-EC0FE3D0E389}" type="presParOf" srcId="{DBD4BC26-A597-49E1-B2F1-D2228EE05CDF}" destId="{444CE5A6-E883-42AE-8A80-F14A1B35906D}" srcOrd="3" destOrd="0" presId="urn:microsoft.com/office/officeart/2005/8/layout/chevron1"/>
    <dgm:cxn modelId="{621F7B14-0A6D-4967-B0B8-93EF4C01B034}" type="presParOf" srcId="{DBD4BC26-A597-49E1-B2F1-D2228EE05CDF}" destId="{72C8DB7D-2AA0-4843-811E-DC606DEF60D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232447" cy="4700898"/>
        <a:chOff x="0" y="0"/>
        <a:chExt cx="8232447" cy="4700898"/>
      </a:xfrm>
    </dsp:grpSpPr>
    <dsp:sp modelId="{E7AE2EAF-CDE8-462E-B673-027FA69E761D}">
      <dsp:nvSpPr>
        <dsp:cNvPr id="3" name="燕尾形 2"/>
        <dsp:cNvSpPr/>
      </dsp:nvSpPr>
      <dsp:spPr bwMode="white">
        <a:xfrm>
          <a:off x="0" y="1762417"/>
          <a:ext cx="2940160" cy="1176064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sp:txBody>
      <dsp:txXfrm>
        <a:off x="0" y="1762417"/>
        <a:ext cx="2940160" cy="1176064"/>
      </dsp:txXfrm>
    </dsp:sp>
    <dsp:sp modelId="{88173921-6C64-424E-B073-B872D6A34B5A}">
      <dsp:nvSpPr>
        <dsp:cNvPr id="4" name="燕尾形 3"/>
        <dsp:cNvSpPr/>
      </dsp:nvSpPr>
      <dsp:spPr bwMode="white">
        <a:xfrm>
          <a:off x="2646144" y="1762417"/>
          <a:ext cx="2940160" cy="1176064"/>
        </a:xfrm>
        <a:prstGeom prst="chevron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sp:txBody>
      <dsp:txXfrm>
        <a:off x="2646144" y="1762417"/>
        <a:ext cx="2940160" cy="1176064"/>
      </dsp:txXfrm>
    </dsp:sp>
    <dsp:sp modelId="{72C8DB7D-2AA0-4843-811E-DC606DEF60D6}">
      <dsp:nvSpPr>
        <dsp:cNvPr id="5" name="燕尾形 4"/>
        <dsp:cNvSpPr/>
      </dsp:nvSpPr>
      <dsp:spPr bwMode="white">
        <a:xfrm>
          <a:off x="5292287" y="1762417"/>
          <a:ext cx="2940160" cy="1176064"/>
        </a:xfrm>
        <a:prstGeom prst="chevron">
          <a:avLst/>
        </a:prstGeom>
        <a:solidFill>
          <a:schemeClr val="bg2">
            <a:lumMod val="90000"/>
          </a:schemeClr>
        </a:solidFill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sp:txBody>
      <dsp:txXfrm>
        <a:off x="5292287" y="1762417"/>
        <a:ext cx="2940160" cy="117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232447" cy="4700898"/>
        <a:chOff x="0" y="0"/>
        <a:chExt cx="8232447" cy="4700898"/>
      </a:xfrm>
    </dsp:grpSpPr>
    <dsp:sp modelId="{E7AE2EAF-CDE8-462E-B673-027FA69E761D}">
      <dsp:nvSpPr>
        <dsp:cNvPr id="3" name="燕尾形 2"/>
        <dsp:cNvSpPr/>
      </dsp:nvSpPr>
      <dsp:spPr bwMode="white">
        <a:xfrm>
          <a:off x="0" y="1762417"/>
          <a:ext cx="2940160" cy="1176064"/>
        </a:xfrm>
        <a:prstGeom prst="chevron">
          <a:avLst/>
        </a:prstGeom>
        <a:solidFill>
          <a:schemeClr val="bg2">
            <a:lumMod val="90000"/>
          </a:schemeClr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sp:txBody>
      <dsp:txXfrm>
        <a:off x="0" y="1762417"/>
        <a:ext cx="2940160" cy="1176064"/>
      </dsp:txXfrm>
    </dsp:sp>
    <dsp:sp modelId="{88173921-6C64-424E-B073-B872D6A34B5A}">
      <dsp:nvSpPr>
        <dsp:cNvPr id="4" name="燕尾形 3"/>
        <dsp:cNvSpPr/>
      </dsp:nvSpPr>
      <dsp:spPr bwMode="white">
        <a:xfrm>
          <a:off x="2646144" y="1762417"/>
          <a:ext cx="2940160" cy="1176064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sp:txBody>
      <dsp:txXfrm>
        <a:off x="2646144" y="1762417"/>
        <a:ext cx="2940160" cy="1176064"/>
      </dsp:txXfrm>
    </dsp:sp>
    <dsp:sp modelId="{72C8DB7D-2AA0-4843-811E-DC606DEF60D6}">
      <dsp:nvSpPr>
        <dsp:cNvPr id="5" name="燕尾形 4"/>
        <dsp:cNvSpPr/>
      </dsp:nvSpPr>
      <dsp:spPr bwMode="white">
        <a:xfrm>
          <a:off x="5292287" y="1762417"/>
          <a:ext cx="2940160" cy="1176064"/>
        </a:xfrm>
        <a:prstGeom prst="chevron">
          <a:avLst/>
        </a:prstGeom>
        <a:solidFill>
          <a:schemeClr val="bg2">
            <a:lumMod val="75000"/>
          </a:schemeClr>
        </a:solidFill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12014" tIns="37338" rIns="37338" bIns="3733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sp:txBody>
      <dsp:txXfrm>
        <a:off x="5292287" y="1762417"/>
        <a:ext cx="2940160" cy="1176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E2EAF-CDE8-462E-B673-027FA69E761D}">
      <dsp:nvSpPr>
        <dsp:cNvPr id="0" name=""/>
        <dsp:cNvSpPr/>
      </dsp:nvSpPr>
      <dsp:spPr>
        <a:xfrm>
          <a:off x="2411" y="1972742"/>
          <a:ext cx="2938436" cy="755413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奇偶校验</a:t>
          </a:r>
        </a:p>
      </dsp:txBody>
      <dsp:txXfrm>
        <a:off x="380118" y="1972742"/>
        <a:ext cx="2183023" cy="755413"/>
      </dsp:txXfrm>
    </dsp:sp>
    <dsp:sp modelId="{88173921-6C64-424E-B073-B872D6A34B5A}">
      <dsp:nvSpPr>
        <dsp:cNvPr id="0" name=""/>
        <dsp:cNvSpPr/>
      </dsp:nvSpPr>
      <dsp:spPr>
        <a:xfrm>
          <a:off x="2647005" y="1972742"/>
          <a:ext cx="2938436" cy="755413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海明编码</a:t>
          </a:r>
        </a:p>
      </dsp:txBody>
      <dsp:txXfrm>
        <a:off x="3024712" y="1972742"/>
        <a:ext cx="2183023" cy="755413"/>
      </dsp:txXfrm>
    </dsp:sp>
    <dsp:sp modelId="{72C8DB7D-2AA0-4843-811E-DC606DEF60D6}">
      <dsp:nvSpPr>
        <dsp:cNvPr id="0" name=""/>
        <dsp:cNvSpPr/>
      </dsp:nvSpPr>
      <dsp:spPr>
        <a:xfrm>
          <a:off x="5291598" y="1961981"/>
          <a:ext cx="2938436" cy="776934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CRC</a:t>
          </a:r>
          <a:r>
            <a:rPr lang="zh-CN" altLang="en-US" sz="2800" b="1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校验</a:t>
          </a:r>
        </a:p>
      </dsp:txBody>
      <dsp:txXfrm>
        <a:off x="5680065" y="1961981"/>
        <a:ext cx="2161502" cy="776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为什么要用奇偶校验，能检查错误，</a:t>
            </a:r>
            <a:r>
              <a:rPr lang="en-US" altLang="zh-CN" dirty="0"/>
              <a:t>CPU</a:t>
            </a:r>
            <a:r>
              <a:rPr lang="zh-CN" altLang="en-US" dirty="0"/>
              <a:t>内部有没有奇偶校验，没有校验的内存可靠性如何？</a:t>
            </a:r>
            <a:r>
              <a:rPr lang="en-US" altLang="zh-CN" dirty="0"/>
              <a:t>ECC</a:t>
            </a:r>
            <a:r>
              <a:rPr lang="zh-CN" altLang="en-US" dirty="0"/>
              <a:t>是纠删码，也使用了奇偶校验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wmf"/><Relationship Id="rId5" Type="http://schemas.openxmlformats.org/officeDocument/2006/relationships/image" Target="../media/image14.png"/><Relationship Id="rId4" Type="http://schemas.openxmlformats.org/officeDocument/2006/relationships/tags" Target="../tags/tag4.xml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oleObject" Target="../embeddings/oleObject1.bin"/><Relationship Id="rId1" Type="http://schemas.openxmlformats.org/officeDocument/2006/relationships/image" Target="../media/image40.jpe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GIF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http://www.unicodeconference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ruanyifeng.com/blog/2007/10/ascii_unicode_and_utf-8.html" TargetMode="Externa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&#34917;&#20805;&#36164;&#26009;/&#27721;&#23383;&#21306;&#20301;&#30721;&#34920;.xl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0030101010101" pitchFamily="2" charset="-128"/>
                <a:ea typeface="义启小楷书" panose="02010600030101010101" pitchFamily="2" charset="-128"/>
              </a:rPr>
              <a:t>二、计算机数据表示</a:t>
            </a:r>
            <a:endParaRPr lang="zh-CN" altLang="en-US" sz="4800" spc="600" dirty="0">
              <a:solidFill>
                <a:srgbClr val="005D9C"/>
              </a:solidFill>
              <a:latin typeface="义启小楷书" panose="02010600030101010101" pitchFamily="2" charset="-128"/>
              <a:ea typeface="义启小楷书" panose="02010600030101010101" pitchFamily="2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715288"/>
            <a:ext cx="880575" cy="877289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1235765" y="606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321366" y="2440240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21366" y="2452007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266261" y="1863284"/>
            <a:ext cx="4296880" cy="793906"/>
          </a:xfrm>
          <a:prstGeom prst="rect">
            <a:avLst/>
          </a:prstGeom>
        </p:spPr>
      </p:pic>
      <p:pic>
        <p:nvPicPr>
          <p:cNvPr id="20" name="Picture 14" descr="j03359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4" y="3938145"/>
            <a:ext cx="13525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汉字机内码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计算机内</a:t>
            </a:r>
            <a:r>
              <a:rPr lang="zh-CN" altLang="en-US" b="1" dirty="0">
                <a:solidFill>
                  <a:srgbClr val="C00000"/>
                </a:solidFill>
              </a:rPr>
              <a:t>存储</a:t>
            </a:r>
            <a:r>
              <a:rPr lang="zh-CN" altLang="en-US" dirty="0"/>
              <a:t>和处理汉字时使用的编码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</a:t>
            </a:r>
            <a:r>
              <a:rPr lang="en-US" altLang="zh-CN" dirty="0"/>
              <a:t>ASCII</a:t>
            </a:r>
            <a:r>
              <a:rPr lang="zh-CN" altLang="en-US" dirty="0"/>
              <a:t>码严格区分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与区位码之间简单对应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汉字内码 </a:t>
            </a:r>
            <a:r>
              <a:rPr lang="en-US" altLang="zh-CN" dirty="0"/>
              <a:t>= </a:t>
            </a:r>
            <a:r>
              <a:rPr lang="zh-CN" altLang="en-US" dirty="0"/>
              <a:t>区位码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0xA0A0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与</a:t>
            </a:r>
            <a:r>
              <a:rPr lang="en-US" altLang="zh-CN" dirty="0"/>
              <a:t>ASCII</a:t>
            </a:r>
            <a:r>
              <a:rPr lang="zh-CN" altLang="en-US" dirty="0"/>
              <a:t>字符的区别，最高有效位</a:t>
            </a:r>
            <a:r>
              <a:rPr lang="en-US" altLang="zh-CN" dirty="0"/>
              <a:t>MSB=1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可检一位错海明码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4、纠错和检错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</a:t>
            </a:r>
            <a:r>
              <a:rPr lang="zh-CN" altLang="en-US" sz="2400" b="1" dirty="0">
                <a:solidFill>
                  <a:schemeClr val="tx2"/>
                </a:solidFill>
              </a:rPr>
              <a:t>设检测位G1，G2，G3：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</a:t>
            </a:r>
            <a:r>
              <a:rPr lang="zh-CN" altLang="en-US" sz="2400" b="1" dirty="0">
                <a:solidFill>
                  <a:schemeClr val="tx2"/>
                </a:solidFill>
              </a:rPr>
              <a:t>则有：G1 = P1 ⊕ H3 ⊕ H5 ⊕ H7 ；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           G2 = P2 ⊕ H3 ⊕ H6 ⊕ H7；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           G3 = P3 ⊕ H5 ⊕ H6 ⊕ H7；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当偶校验时：G3 G2 G1 值皆为0则数据无误，若G3 G2 G1不全为0说明数据传输有误，且其十进制指出了错误发生的位置。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（例：G3 G2 G1 = 101，其十进制为 5 ，即：H5 发生了错误，H5的位置为D1，则说明D1传输错误，则将D1的位置取反，即可纠错。）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所以海明码定义：</a:t>
            </a:r>
            <a:r>
              <a:rPr lang="zh-CN" altLang="en-US" sz="2400" b="1" dirty="0">
                <a:solidFill>
                  <a:srgbClr val="C00000"/>
                </a:solidFill>
              </a:rPr>
              <a:t>具有纠正一位错误的能力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algn="just" eaLnBrk="1" hangingPunct="1">
              <a:lnSpc>
                <a:spcPct val="130000"/>
              </a:lnSpc>
              <a:buSzTx/>
              <a:buNone/>
            </a:pP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987014" y="4688465"/>
            <a:ext cx="3657999" cy="1508698"/>
            <a:chOff x="7345423" y="1678029"/>
            <a:chExt cx="3657999" cy="15086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6" t="34375" r="14716" b="34375"/>
            <a:stretch>
              <a:fillRect/>
            </a:stretch>
          </p:blipFill>
          <p:spPr>
            <a:xfrm rot="20367123">
              <a:off x="7345423" y="1678029"/>
              <a:ext cx="3631019" cy="811905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9076778" y="2684108"/>
              <a:ext cx="1926644" cy="502619"/>
              <a:chOff x="3069458" y="5287335"/>
              <a:chExt cx="1926644" cy="502619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069458" y="5287335"/>
                <a:ext cx="192664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102763" y="5338589"/>
                <a:ext cx="1893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ECC DRAM</a:t>
                </a:r>
                <a:endPara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7794715" y="6337179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ECC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Error Checking and Correcting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海明码特点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2852058"/>
            <a:ext cx="10515599" cy="372773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b="1" dirty="0"/>
              <a:t>编码效率高：</a:t>
            </a:r>
            <a:r>
              <a:rPr lang="zh-CN" altLang="en-US" b="1" dirty="0">
                <a:solidFill>
                  <a:srgbClr val="FF0000"/>
                </a:solidFill>
              </a:rPr>
              <a:t>数据增加一倍，校验位只增加一位</a:t>
            </a:r>
            <a:endParaRPr lang="en-US" altLang="zh-CN" b="1" dirty="0"/>
          </a:p>
          <a:p>
            <a:r>
              <a:rPr lang="zh-CN" altLang="en-US" b="1" dirty="0"/>
              <a:t>可纠正一位错</a:t>
            </a:r>
            <a:endParaRPr lang="en-US" altLang="zh-CN" b="1" dirty="0"/>
          </a:p>
          <a:p>
            <a:r>
              <a:rPr lang="en-US" altLang="zh-CN" b="1" dirty="0"/>
              <a:t>50</a:t>
            </a:r>
            <a:r>
              <a:rPr lang="zh-CN" altLang="en-US" b="1" dirty="0"/>
              <a:t>年代发明时用于自动处理穿孔卡片的故障</a:t>
            </a:r>
            <a:endParaRPr lang="en-US" altLang="zh-CN" b="1" dirty="0"/>
          </a:p>
          <a:p>
            <a:r>
              <a:rPr lang="zh-CN" altLang="en-US" b="1" dirty="0"/>
              <a:t>现在普遍用于</a:t>
            </a:r>
            <a:r>
              <a:rPr lang="en-US" altLang="zh-CN" b="1" dirty="0"/>
              <a:t>ECC  DRAM</a:t>
            </a:r>
            <a:r>
              <a:rPr lang="zh-CN" altLang="en-US" b="1" dirty="0"/>
              <a:t>芯片</a:t>
            </a:r>
            <a:endParaRPr lang="zh-CN" altLang="en-US" b="1" dirty="0"/>
          </a:p>
          <a:p>
            <a:r>
              <a:rPr lang="en-US" altLang="zh-CN" b="1" dirty="0"/>
              <a:t>RAID2</a:t>
            </a:r>
            <a:r>
              <a:rPr lang="zh-CN" altLang="en-US" b="1" dirty="0"/>
              <a:t>，卫星通讯</a:t>
            </a:r>
            <a:endParaRPr lang="zh-CN" altLang="en-US" b="1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8249823" y="2855442"/>
          <a:ext cx="3136634" cy="141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Image" r:id="rId2" imgW="5867400" imgH="2654300" progId="">
                  <p:embed/>
                </p:oleObj>
              </mc:Choice>
              <mc:Fallback>
                <p:oleObj name="Image" r:id="rId2" imgW="5867400" imgH="26543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9823" y="2855442"/>
                        <a:ext cx="3136634" cy="1419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488608" y="1706030"/>
          <a:ext cx="9017000" cy="999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25"/>
                <a:gridCol w="1127125"/>
                <a:gridCol w="1127125"/>
                <a:gridCol w="1127125"/>
                <a:gridCol w="1127125"/>
                <a:gridCol w="1127125"/>
                <a:gridCol w="1127125"/>
                <a:gridCol w="1127125"/>
              </a:tblGrid>
              <a:tr h="499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k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</a:t>
                      </a:r>
                      <a:r>
                        <a:rPr lang="zh-CN" sz="1800" kern="100" dirty="0">
                          <a:effectLst/>
                        </a:rPr>
                        <a:t>～</a:t>
                      </a: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</a:t>
                      </a:r>
                      <a:r>
                        <a:rPr lang="zh-CN" sz="1800" kern="100" dirty="0">
                          <a:effectLst/>
                        </a:rPr>
                        <a:t>～</a:t>
                      </a:r>
                      <a:r>
                        <a:rPr lang="en-US" sz="1800" kern="100" dirty="0">
                          <a:effectLst/>
                        </a:rPr>
                        <a:t>11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12</a:t>
                      </a:r>
                      <a:r>
                        <a:rPr lang="zh-CN" sz="1800" kern="100" dirty="0">
                          <a:effectLst/>
                        </a:rPr>
                        <a:t>～</a:t>
                      </a:r>
                      <a:r>
                        <a:rPr lang="en-US" sz="1800" kern="100" dirty="0">
                          <a:effectLst/>
                        </a:rPr>
                        <a:t>26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27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57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58</a:t>
                      </a:r>
                      <a:r>
                        <a:rPr lang="zh-CN" sz="1800" kern="100" dirty="0">
                          <a:effectLst/>
                        </a:rPr>
                        <a:t>～</a:t>
                      </a:r>
                      <a:r>
                        <a:rPr lang="en-US" sz="1800" kern="100" dirty="0">
                          <a:effectLst/>
                        </a:rPr>
                        <a:t>120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…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</a:tr>
              <a:tr h="499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</a:t>
                      </a:r>
                      <a:endParaRPr lang="zh-CN" sz="1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6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7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…</a:t>
                      </a:r>
                      <a:endParaRPr lang="zh-CN" sz="1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 anchorCtr="1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608" y="1145614"/>
            <a:ext cx="9017000" cy="369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uiExpand="1" build="p"/>
      <p:bldP spid="4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奇偶校验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海明校验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CRC</a:t>
            </a:r>
            <a:r>
              <a:rPr lang="zh-CN" altLang="en-US" dirty="0">
                <a:solidFill>
                  <a:srgbClr val="C00000"/>
                </a:solidFill>
              </a:rPr>
              <a:t>循环冗余校验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8"/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170198" y="2749867"/>
          <a:ext cx="8232447" cy="470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循环冗余校验码   </a:t>
            </a:r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yclic </a:t>
            </a:r>
            <a:r>
              <a:rPr lang="en-US" altLang="zh-CN" dirty="0">
                <a:solidFill>
                  <a:srgbClr val="C00000"/>
                </a:solidFill>
              </a:rPr>
              <a:t>r</a:t>
            </a:r>
            <a:r>
              <a:rPr lang="en-US" altLang="zh-CN" dirty="0"/>
              <a:t>edundancy </a:t>
            </a:r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heck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45590" cy="3424841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2700" b="1" dirty="0"/>
              <a:t>编码规则：</a:t>
            </a:r>
            <a:r>
              <a:rPr lang="zh-CN" altLang="en-US" sz="2700" dirty="0"/>
              <a:t>编码可被生成多项式整除</a:t>
            </a:r>
            <a:endParaRPr lang="en-US" altLang="zh-CN" sz="2700" dirty="0"/>
          </a:p>
          <a:p>
            <a:pPr lvl="1">
              <a:lnSpc>
                <a:spcPct val="160000"/>
              </a:lnSpc>
            </a:pPr>
            <a:r>
              <a:rPr lang="zh-CN" altLang="en-US" sz="2700" dirty="0"/>
              <a:t>模</a:t>
            </a:r>
            <a:r>
              <a:rPr lang="en-US" altLang="zh-CN" sz="2700" dirty="0"/>
              <a:t>2</a:t>
            </a:r>
            <a:r>
              <a:rPr lang="zh-CN" altLang="en-US" sz="2700" dirty="0"/>
              <a:t>除法，余数为</a:t>
            </a:r>
            <a:r>
              <a:rPr lang="en-US" altLang="zh-CN" sz="2700" dirty="0"/>
              <a:t>0</a:t>
            </a:r>
            <a:r>
              <a:rPr lang="zh-CN" altLang="en-US" sz="2700" dirty="0"/>
              <a:t>（高概率正确），否则出错</a:t>
            </a:r>
            <a:endParaRPr lang="en-US" altLang="zh-CN" sz="2700" dirty="0"/>
          </a:p>
          <a:p>
            <a:pPr>
              <a:lnSpc>
                <a:spcPct val="160000"/>
              </a:lnSpc>
            </a:pPr>
            <a:r>
              <a:rPr lang="zh-CN" altLang="en-US" sz="2700" dirty="0"/>
              <a:t>设</a:t>
            </a:r>
            <a:r>
              <a:rPr lang="en-US" altLang="zh-CN" sz="2700" dirty="0"/>
              <a:t>CRC</a:t>
            </a:r>
            <a:r>
              <a:rPr lang="zh-CN" altLang="en-US" sz="2700" dirty="0"/>
              <a:t>码 </a:t>
            </a:r>
            <a:r>
              <a:rPr lang="en-US" altLang="zh-CN" sz="2700" dirty="0"/>
              <a:t>N </a:t>
            </a:r>
            <a:r>
              <a:rPr lang="zh-CN" altLang="en-US" sz="2700" dirty="0"/>
              <a:t>位，其中数据位 </a:t>
            </a:r>
            <a:r>
              <a:rPr lang="en-US" altLang="zh-CN" sz="2700" dirty="0"/>
              <a:t>k </a:t>
            </a:r>
            <a:r>
              <a:rPr lang="zh-CN" altLang="en-US" sz="2700" dirty="0"/>
              <a:t>位，校验位 </a:t>
            </a:r>
            <a:r>
              <a:rPr lang="en-US" altLang="zh-CN" sz="2700" dirty="0"/>
              <a:t>r </a:t>
            </a:r>
            <a:r>
              <a:rPr lang="zh-CN" altLang="en-US" sz="2700" dirty="0"/>
              <a:t>位</a:t>
            </a:r>
            <a:r>
              <a:rPr lang="zh-CN" altLang="en-US" sz="2700" b="1" dirty="0"/>
              <a:t>（冗余位）</a:t>
            </a:r>
            <a:endParaRPr lang="en-US" altLang="zh-CN" sz="2700" b="1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700" dirty="0"/>
              <a:t>        </a:t>
            </a:r>
            <a:r>
              <a:rPr lang="en-US" altLang="zh-CN" sz="2700" b="1" i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 = k + r ≤ 2</a:t>
            </a:r>
            <a:r>
              <a:rPr lang="en-US" altLang="zh-CN" sz="2700" b="1" i="1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zh-CN" altLang="en-US" sz="2700" b="1" i="1" dirty="0">
                <a:solidFill>
                  <a:srgbClr val="C00000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 − </a:t>
            </a:r>
            <a:r>
              <a:rPr lang="en-US" altLang="zh-CN" sz="2700" b="1" i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altLang="zh-CN" sz="2700" dirty="0">
                <a:solidFill>
                  <a:srgbClr val="C00000"/>
                </a:solidFill>
              </a:rPr>
              <a:t>      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（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altLang="zh-CN" sz="2700" b="1" i="1" baseline="700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Segoe UI Black" panose="020B0A02040204020203" pitchFamily="34" charset="0"/>
              </a:rPr>
              <a:t>r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个余数，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表示正确，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位中的每一位出错余数皆不同）</a:t>
            </a:r>
            <a:endParaRPr lang="en-US" altLang="zh-CN" sz="27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sz="2700" dirty="0">
                <a:solidFill>
                  <a:srgbClr val="FF0000"/>
                </a:solidFill>
              </a:rPr>
              <a:t>可检错，可纠错</a:t>
            </a:r>
            <a:endParaRPr lang="en-US" altLang="zh-CN" sz="2700" b="1" dirty="0">
              <a:solidFill>
                <a:srgbClr val="FF0000"/>
              </a:solidFill>
            </a:endParaRPr>
          </a:p>
          <a:p>
            <a:endParaRPr lang="en-US" altLang="zh-CN" sz="27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</a:t>
            </a:r>
            <a:r>
              <a:rPr lang="en-US" altLang="zh-CN" dirty="0"/>
              <a:t>2</a:t>
            </a:r>
            <a:r>
              <a:rPr lang="zh-CN" altLang="en-US" dirty="0"/>
              <a:t>运算规则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6669741" y="1160182"/>
            <a:ext cx="4754881" cy="4793398"/>
            <a:chOff x="6047119" y="1364952"/>
            <a:chExt cx="5759826" cy="4793398"/>
          </a:xfrm>
        </p:grpSpPr>
        <p:sp>
          <p:nvSpPr>
            <p:cNvPr id="5" name="矩形 4"/>
            <p:cNvSpPr/>
            <p:nvPr/>
          </p:nvSpPr>
          <p:spPr>
            <a:xfrm>
              <a:off x="6047119" y="1364952"/>
              <a:ext cx="5759826" cy="47933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95420" y="5478699"/>
              <a:ext cx="1651258" cy="502619"/>
              <a:chOff x="3107401" y="5391004"/>
              <a:chExt cx="1651258" cy="50261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107401" y="5391004"/>
                <a:ext cx="1625196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185085" y="5447584"/>
                <a:ext cx="1573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r>
                  <a:rPr lang="en-US" altLang="zh-CN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</a:t>
                </a:r>
                <a:endPara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491603" y="5372495"/>
            <a:ext cx="1576678" cy="426500"/>
            <a:chOff x="6003487" y="6136926"/>
            <a:chExt cx="1576678" cy="426500"/>
          </a:xfrm>
        </p:grpSpPr>
        <p:sp>
          <p:nvSpPr>
            <p:cNvPr id="10" name="矩形 9"/>
            <p:cNvSpPr/>
            <p:nvPr/>
          </p:nvSpPr>
          <p:spPr>
            <a:xfrm>
              <a:off x="6003487" y="6136926"/>
              <a:ext cx="874930" cy="4265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3834" y="61827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180792" y="132858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17366" y="1786975"/>
            <a:ext cx="3397553" cy="605838"/>
            <a:chOff x="4064157" y="1903675"/>
            <a:chExt cx="3397553" cy="605838"/>
          </a:xfrm>
        </p:grpSpPr>
        <p:grpSp>
          <p:nvGrpSpPr>
            <p:cNvPr id="15" name="组合 14"/>
            <p:cNvGrpSpPr/>
            <p:nvPr/>
          </p:nvGrpSpPr>
          <p:grpSpPr>
            <a:xfrm>
              <a:off x="4064157" y="1913504"/>
              <a:ext cx="2927945" cy="596009"/>
              <a:chOff x="4635412" y="2148540"/>
              <a:chExt cx="2927945" cy="596009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5252482" y="2168476"/>
                <a:ext cx="2310875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形 17"/>
              <p:cNvSpPr/>
              <p:nvPr/>
            </p:nvSpPr>
            <p:spPr>
              <a:xfrm>
                <a:off x="4635412" y="2148540"/>
                <a:ext cx="877951" cy="596009"/>
              </a:xfrm>
              <a:prstGeom prst="arc">
                <a:avLst>
                  <a:gd name="adj1" fmla="val 18241588"/>
                  <a:gd name="adj2" fmla="val 3245736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923607" y="1903675"/>
              <a:ext cx="2538103" cy="362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u="sng" spc="600" dirty="0">
                  <a:latin typeface="Consolas" panose="020B0609020204030204" pitchFamily="49" charset="0"/>
                </a:rPr>
                <a:t>1</a:t>
              </a:r>
              <a:r>
                <a:rPr lang="en-US" altLang="zh-CN" sz="2800" spc="600" dirty="0">
                  <a:latin typeface="Consolas" panose="020B0609020204030204" pitchFamily="49" charset="0"/>
                </a:rPr>
                <a:t>100</a:t>
              </a:r>
              <a:r>
                <a:rPr lang="en-US" altLang="zh-CN" sz="2800" spc="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000</a:t>
              </a:r>
              <a:endParaRPr lang="zh-CN" altLang="en-US" sz="2800" spc="600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507589" y="2657463"/>
            <a:ext cx="1561222" cy="453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11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376981" y="2222219"/>
            <a:ext cx="1635058" cy="480845"/>
            <a:chOff x="4923772" y="2338919"/>
            <a:chExt cx="1635058" cy="480845"/>
          </a:xfrm>
        </p:grpSpPr>
        <p:sp>
          <p:nvSpPr>
            <p:cNvPr id="21" name="文本框 20"/>
            <p:cNvSpPr txBox="1"/>
            <p:nvPr/>
          </p:nvSpPr>
          <p:spPr>
            <a:xfrm>
              <a:off x="4923772" y="2338919"/>
              <a:ext cx="1635058" cy="4329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003010" y="28197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9047387" y="4398439"/>
            <a:ext cx="1561222" cy="41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81676" y="5297951"/>
            <a:ext cx="1561222" cy="455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spc="600" dirty="0">
                <a:latin typeface="Consolas" panose="020B0609020204030204" pitchFamily="49" charset="0"/>
              </a:rPr>
              <a:t>010</a:t>
            </a:r>
            <a:endParaRPr lang="zh-CN" altLang="en-US" sz="2800" spc="600" dirty="0">
              <a:latin typeface="Consolas" panose="020B0609020204030204" pitchFamily="49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70404" y="3527951"/>
            <a:ext cx="1561222" cy="4147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470671" y="3092707"/>
            <a:ext cx="1635058" cy="489707"/>
            <a:chOff x="5017462" y="3209407"/>
            <a:chExt cx="1635058" cy="489707"/>
          </a:xfrm>
        </p:grpSpPr>
        <p:sp>
          <p:nvSpPr>
            <p:cNvPr id="27" name="文本框 26"/>
            <p:cNvSpPr txBox="1"/>
            <p:nvPr/>
          </p:nvSpPr>
          <p:spPr>
            <a:xfrm>
              <a:off x="5017462" y="3209407"/>
              <a:ext cx="1635058" cy="4147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305076" y="369911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8734326" y="3963195"/>
            <a:ext cx="1635058" cy="498569"/>
            <a:chOff x="5281117" y="4079895"/>
            <a:chExt cx="1635058" cy="498569"/>
          </a:xfrm>
        </p:grpSpPr>
        <p:sp>
          <p:nvSpPr>
            <p:cNvPr id="30" name="文本框 29"/>
            <p:cNvSpPr txBox="1"/>
            <p:nvPr/>
          </p:nvSpPr>
          <p:spPr>
            <a:xfrm>
              <a:off x="5281117" y="4079895"/>
              <a:ext cx="1635058" cy="4147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563600" y="45784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9014214" y="4833683"/>
            <a:ext cx="1635058" cy="478403"/>
            <a:chOff x="5561005" y="4950383"/>
            <a:chExt cx="1635058" cy="478403"/>
          </a:xfrm>
        </p:grpSpPr>
        <p:sp>
          <p:nvSpPr>
            <p:cNvPr id="33" name="文本框 32"/>
            <p:cNvSpPr txBox="1"/>
            <p:nvPr/>
          </p:nvSpPr>
          <p:spPr>
            <a:xfrm>
              <a:off x="5561005" y="4950383"/>
              <a:ext cx="1635058" cy="435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36638" y="5428786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箭头连接符 34"/>
          <p:cNvCxnSpPr/>
          <p:nvPr/>
        </p:nvCxnSpPr>
        <p:spPr>
          <a:xfrm>
            <a:off x="9645867" y="2219887"/>
            <a:ext cx="0" cy="563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9921983" y="2230520"/>
            <a:ext cx="0" cy="1412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0206210" y="2258157"/>
            <a:ext cx="0" cy="2202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996169" y="1807437"/>
            <a:ext cx="1323875" cy="41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FF66CC"/>
                </a:solidFill>
                <a:latin typeface="Consolas" panose="020B0609020204030204" pitchFamily="49" charset="0"/>
              </a:rPr>
              <a:t>1011</a:t>
            </a:r>
            <a:endParaRPr lang="zh-CN" altLang="en-US" sz="2800" spc="600" dirty="0">
              <a:solidFill>
                <a:srgbClr val="FF66CC"/>
              </a:solidFill>
              <a:latin typeface="Consolas" panose="020B0609020204030204" pitchFamily="49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483519" y="1413824"/>
            <a:ext cx="854366" cy="369332"/>
            <a:chOff x="6167643" y="1530524"/>
            <a:chExt cx="854366" cy="369332"/>
          </a:xfrm>
        </p:grpSpPr>
        <p:sp>
          <p:nvSpPr>
            <p:cNvPr id="43" name="文本框 42"/>
            <p:cNvSpPr txBox="1"/>
            <p:nvPr/>
          </p:nvSpPr>
          <p:spPr>
            <a:xfrm>
              <a:off x="6606511" y="15305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</a:t>
              </a:r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H="1">
              <a:off x="6167643" y="1730041"/>
              <a:ext cx="456230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9462446" y="132858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44100" y="132858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025754" y="132858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加法：按位加不考虑进位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减法：按位减不考虑借位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异或运算，不考虑进位</a:t>
            </a:r>
            <a:endParaRPr lang="zh-CN" altLang="en-US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乘法：部分积之和按模</a:t>
            </a:r>
            <a:r>
              <a:rPr lang="en-US" altLang="zh-CN" dirty="0"/>
              <a:t>2</a:t>
            </a:r>
            <a:r>
              <a:rPr lang="zh-CN" altLang="en-US" dirty="0"/>
              <a:t>加法计算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除法</a:t>
            </a:r>
            <a:r>
              <a:rPr lang="zh-CN" altLang="en-US" dirty="0"/>
              <a:t>：余数首位为</a:t>
            </a:r>
            <a:r>
              <a:rPr lang="en-US" altLang="zh-CN" dirty="0"/>
              <a:t>1</a:t>
            </a:r>
            <a:r>
              <a:rPr lang="zh-CN" altLang="en-US" dirty="0"/>
              <a:t>，商上</a:t>
            </a:r>
            <a:r>
              <a:rPr lang="en-US" altLang="zh-CN" dirty="0"/>
              <a:t>1 ,</a:t>
            </a:r>
            <a:r>
              <a:rPr lang="zh-CN" altLang="en-US" dirty="0"/>
              <a:t>否则为</a:t>
            </a:r>
            <a:r>
              <a:rPr lang="en-US" altLang="zh-CN" dirty="0"/>
              <a:t>0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1100000÷1011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1100000=1011*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1110</a:t>
            </a:r>
            <a:r>
              <a:rPr lang="en-US" altLang="zh-CN" sz="2400" dirty="0"/>
              <a:t>+</a:t>
            </a:r>
            <a:r>
              <a:rPr lang="en-US" altLang="zh-CN" sz="2400" dirty="0">
                <a:solidFill>
                  <a:schemeClr val="tx1"/>
                </a:solidFill>
              </a:rPr>
              <a:t>010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  <p:bldP spid="24" grpId="0"/>
      <p:bldP spid="25" grpId="0"/>
      <p:bldP spid="39" grpId="0"/>
      <p:bldP spid="45" grpId="0"/>
      <p:bldP spid="46" grpId="0"/>
      <p:bldP spid="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</a:t>
            </a:r>
            <a:r>
              <a:rPr lang="zh-CN" altLang="en-US" dirty="0"/>
              <a:t>编码规则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88619" cy="591523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将待编码的</a:t>
            </a:r>
            <a:r>
              <a:rPr lang="en-US" altLang="zh-CN" sz="2400" dirty="0"/>
              <a:t>k</a:t>
            </a:r>
            <a:r>
              <a:rPr lang="zh-CN" altLang="en-US" sz="2400" dirty="0"/>
              <a:t>位有效信息位组表达为多项式</a:t>
            </a:r>
            <a:r>
              <a:rPr lang="en-US" altLang="zh-CN" sz="2400" dirty="0"/>
              <a:t>M(x)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dirty="0"/>
              <a:t>            </a:t>
            </a:r>
            <a:r>
              <a:rPr lang="en-US" altLang="zh-CN" sz="2400" dirty="0">
                <a:solidFill>
                  <a:srgbClr val="C00000"/>
                </a:solidFill>
              </a:rPr>
              <a:t>M(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)=b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k-1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50000" dirty="0">
                <a:solidFill>
                  <a:srgbClr val="C00000"/>
                </a:solidFill>
              </a:rPr>
              <a:t>k-1 </a:t>
            </a:r>
            <a:r>
              <a:rPr lang="en-US" altLang="zh-CN" sz="2400" dirty="0">
                <a:solidFill>
                  <a:srgbClr val="C00000"/>
                </a:solidFill>
              </a:rPr>
              <a:t>+</a:t>
            </a:r>
            <a:r>
              <a:rPr lang="en-US" altLang="zh-CN" sz="2400" baseline="500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k-2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50000" dirty="0">
                <a:solidFill>
                  <a:srgbClr val="C00000"/>
                </a:solidFill>
              </a:rPr>
              <a:t>k-2 </a:t>
            </a:r>
            <a:r>
              <a:rPr lang="en-US" altLang="zh-CN" sz="2400" dirty="0">
                <a:solidFill>
                  <a:srgbClr val="C00000"/>
                </a:solidFill>
              </a:rPr>
              <a:t>+</a:t>
            </a:r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400" baseline="500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1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50000" dirty="0">
                <a:solidFill>
                  <a:srgbClr val="C00000"/>
                </a:solidFill>
              </a:rPr>
              <a:t>1 </a:t>
            </a:r>
            <a:r>
              <a:rPr lang="en-US" altLang="zh-CN" sz="2400" dirty="0">
                <a:solidFill>
                  <a:srgbClr val="C00000"/>
                </a:solidFill>
              </a:rPr>
              <a:t>+</a:t>
            </a:r>
            <a:r>
              <a:rPr lang="en-US" altLang="zh-CN" sz="2400" baseline="500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r>
              <a:rPr lang="en-US" altLang="zh-CN" sz="2400" baseline="-25000" dirty="0">
                <a:solidFill>
                  <a:srgbClr val="C00000"/>
                </a:solidFill>
              </a:rPr>
              <a:t>0 </a:t>
            </a:r>
            <a:r>
              <a:rPr lang="en-US" altLang="zh-CN" sz="2400" baseline="-25000" dirty="0"/>
              <a:t>             </a:t>
            </a:r>
            <a:r>
              <a:rPr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x=2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将</a:t>
            </a:r>
            <a:r>
              <a:rPr lang="zh-CN" altLang="en-US" sz="2400" b="1" dirty="0"/>
              <a:t>数据左移 </a:t>
            </a:r>
            <a:r>
              <a:rPr lang="en-US" altLang="zh-CN" sz="2400" b="1" dirty="0"/>
              <a:t>r </a:t>
            </a:r>
            <a:r>
              <a:rPr lang="zh-CN" altLang="en-US" sz="2400" b="1" dirty="0"/>
              <a:t>位</a:t>
            </a:r>
            <a:r>
              <a:rPr lang="zh-CN" altLang="en-US" sz="2400" dirty="0"/>
              <a:t>，空出</a:t>
            </a:r>
            <a:r>
              <a:rPr lang="en-US" altLang="zh-CN" sz="2400" dirty="0"/>
              <a:t>r</a:t>
            </a:r>
            <a:r>
              <a:rPr lang="zh-CN" altLang="en-US" sz="2400" dirty="0"/>
              <a:t>位校验位</a:t>
            </a:r>
            <a:r>
              <a:rPr lang="zh-CN" altLang="en-US" sz="2400" b="1" dirty="0"/>
              <a:t>（冗余位）</a:t>
            </a:r>
            <a:r>
              <a:rPr lang="zh-CN" altLang="en-US" sz="2400" dirty="0"/>
              <a:t>，变成 </a:t>
            </a:r>
            <a:r>
              <a:rPr lang="en-US" altLang="zh-CN" sz="2400" dirty="0"/>
              <a:t>M(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 ·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aseline="50000" dirty="0"/>
              <a:t>r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将</a:t>
            </a:r>
            <a:r>
              <a:rPr lang="en-US" altLang="zh-CN" sz="2400" dirty="0"/>
              <a:t>M(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 ·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50000" dirty="0" err="1"/>
              <a:t>r</a:t>
            </a:r>
            <a:r>
              <a:rPr lang="en-US" altLang="zh-CN" sz="2400" baseline="50000" dirty="0"/>
              <a:t> </a:t>
            </a:r>
            <a:r>
              <a:rPr lang="zh-CN" altLang="en-US" sz="2400" dirty="0"/>
              <a:t>除以生成多项式 </a:t>
            </a:r>
            <a:r>
              <a:rPr lang="en-US" altLang="zh-CN" sz="2400" dirty="0"/>
              <a:t>G(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</a:t>
            </a:r>
            <a:r>
              <a:rPr lang="zh-CN" altLang="en-US" sz="2400" dirty="0"/>
              <a:t>，商为</a:t>
            </a:r>
            <a:r>
              <a:rPr lang="en-US" altLang="zh-CN" sz="2400" dirty="0"/>
              <a:t>Q(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r>
              <a:rPr lang="en-US" altLang="zh-CN" sz="2400" dirty="0"/>
              <a:t> </a:t>
            </a:r>
            <a:r>
              <a:rPr lang="zh-CN" altLang="en-US" sz="2400" dirty="0"/>
              <a:t>余数</a:t>
            </a:r>
            <a:r>
              <a:rPr lang="en-US" altLang="zh-CN" sz="2400" dirty="0"/>
              <a:t>R(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sz="2400" dirty="0"/>
              <a:t>       M(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 ·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aseline="50000" dirty="0"/>
              <a:t>r </a:t>
            </a:r>
            <a:r>
              <a:rPr lang="en-US" altLang="zh-CN" sz="2400" dirty="0"/>
              <a:t>= Q(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 · G(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 + R(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将</a:t>
            </a:r>
            <a:r>
              <a:rPr lang="zh-CN" altLang="en-US" sz="2400" b="1" dirty="0"/>
              <a:t>余数填充在校验位</a:t>
            </a:r>
            <a:endParaRPr lang="zh-CN" altLang="en-US" sz="2400" b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            M(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·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baseline="50000" dirty="0">
                <a:solidFill>
                  <a:srgbClr val="C00000"/>
                </a:solidFill>
              </a:rPr>
              <a:t>r </a:t>
            </a:r>
            <a:r>
              <a:rPr lang="en-US" altLang="zh-CN" sz="2400" dirty="0">
                <a:solidFill>
                  <a:srgbClr val="C00000"/>
                </a:solidFill>
              </a:rPr>
              <a:t>+ R(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= Q(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· G(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+ R(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+ R(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= Q(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· G(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C00000"/>
                </a:solidFill>
              </a:rPr>
              <a:t>)       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   </a:t>
            </a:r>
            <a:r>
              <a:rPr lang="zh-CN" altLang="en-US" sz="2400" b="1" dirty="0">
                <a:solidFill>
                  <a:srgbClr val="C00000"/>
                </a:solidFill>
              </a:rPr>
              <a:t>编码规则：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</a:rPr>
              <a:t>CRC</a:t>
            </a:r>
            <a:r>
              <a:rPr lang="zh-CN" altLang="en-US" sz="2400" u="sng" dirty="0">
                <a:solidFill>
                  <a:srgbClr val="C00000"/>
                </a:solidFill>
              </a:rPr>
              <a:t>编码可被</a:t>
            </a:r>
            <a:r>
              <a:rPr lang="en-US" altLang="zh-CN" sz="2400" u="sng" dirty="0">
                <a:solidFill>
                  <a:srgbClr val="C00000"/>
                </a:solidFill>
              </a:rPr>
              <a:t>G(</a:t>
            </a:r>
            <a:r>
              <a:rPr lang="en-US" altLang="zh-CN" sz="24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u="sng" dirty="0">
                <a:solidFill>
                  <a:srgbClr val="C00000"/>
                </a:solidFill>
              </a:rPr>
              <a:t>)</a:t>
            </a:r>
            <a:r>
              <a:rPr lang="zh-CN" altLang="en-US" sz="2400" u="sng" dirty="0">
                <a:solidFill>
                  <a:srgbClr val="C00000"/>
                </a:solidFill>
              </a:rPr>
              <a:t>表示的编码整除</a:t>
            </a:r>
            <a:endParaRPr lang="zh-CN" altLang="en-US" sz="2400" u="sng" baseline="50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CRC </a:t>
            </a:r>
            <a:r>
              <a:rPr lang="zh-CN" altLang="en-US" dirty="0"/>
              <a:t>编解码过程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378216" y="976855"/>
            <a:ext cx="9695509" cy="5294057"/>
            <a:chOff x="1384278" y="767241"/>
            <a:chExt cx="9801083" cy="5351704"/>
          </a:xfrm>
        </p:grpSpPr>
        <p:sp>
          <p:nvSpPr>
            <p:cNvPr id="45" name="矩形 44"/>
            <p:cNvSpPr/>
            <p:nvPr/>
          </p:nvSpPr>
          <p:spPr>
            <a:xfrm>
              <a:off x="6887620" y="1151285"/>
              <a:ext cx="4297741" cy="4967660"/>
            </a:xfrm>
            <a:prstGeom prst="rect">
              <a:avLst/>
            </a:prstGeom>
            <a:solidFill>
              <a:schemeClr val="bg1"/>
            </a:solidFill>
            <a:ln w="28575" cap="sq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cxnSp>
          <p:nvCxnSpPr>
            <p:cNvPr id="94" name="直接箭头连接符 93"/>
            <p:cNvCxnSpPr/>
            <p:nvPr/>
          </p:nvCxnSpPr>
          <p:spPr>
            <a:xfrm flipV="1">
              <a:off x="10372338" y="4725058"/>
              <a:ext cx="0" cy="668081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miter lim="800000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384278" y="1151285"/>
              <a:ext cx="3563078" cy="49676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43903" y="1636014"/>
              <a:ext cx="268985" cy="4107560"/>
              <a:chOff x="600903" y="1712214"/>
              <a:chExt cx="268985" cy="4107560"/>
            </a:xfrm>
          </p:grpSpPr>
          <p:sp>
            <p:nvSpPr>
              <p:cNvPr id="140" name="矩形 139"/>
              <p:cNvSpPr/>
              <p:nvPr/>
            </p:nvSpPr>
            <p:spPr>
              <a:xfrm>
                <a:off x="600903" y="1712214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sz="1400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600903" y="5503163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2" name="直接箭头连接符 141"/>
              <p:cNvCxnSpPr>
                <a:stCxn id="140" idx="2"/>
                <a:endCxn id="141" idx="0"/>
              </p:cNvCxnSpPr>
              <p:nvPr/>
            </p:nvCxnSpPr>
            <p:spPr>
              <a:xfrm>
                <a:off x="735396" y="2028825"/>
                <a:ext cx="0" cy="34743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2005354" y="1636014"/>
              <a:ext cx="268985" cy="4107560"/>
              <a:chOff x="600903" y="1712214"/>
              <a:chExt cx="268985" cy="4107560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600903" y="1712214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600903" y="5503163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9" name="直接箭头连接符 138"/>
              <p:cNvCxnSpPr>
                <a:stCxn id="137" idx="2"/>
                <a:endCxn id="138" idx="0"/>
              </p:cNvCxnSpPr>
              <p:nvPr/>
            </p:nvCxnSpPr>
            <p:spPr>
              <a:xfrm>
                <a:off x="735396" y="2028825"/>
                <a:ext cx="0" cy="34743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2266805" y="1636014"/>
              <a:ext cx="268985" cy="4107560"/>
              <a:chOff x="600903" y="1712214"/>
              <a:chExt cx="268985" cy="4107560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600903" y="1712214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600903" y="5503163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6" name="直接箭头连接符 135"/>
              <p:cNvCxnSpPr>
                <a:stCxn id="134" idx="2"/>
                <a:endCxn id="135" idx="0"/>
              </p:cNvCxnSpPr>
              <p:nvPr/>
            </p:nvCxnSpPr>
            <p:spPr>
              <a:xfrm>
                <a:off x="735396" y="2028825"/>
                <a:ext cx="0" cy="34743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2528255" y="1636014"/>
              <a:ext cx="268986" cy="4107560"/>
              <a:chOff x="600902" y="1712214"/>
              <a:chExt cx="268986" cy="4107560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600903" y="1712214"/>
                <a:ext cx="268985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600902" y="5503163"/>
                <a:ext cx="268986" cy="316611"/>
              </a:xfrm>
              <a:prstGeom prst="rect">
                <a:avLst/>
              </a:prstGeom>
              <a:solidFill>
                <a:srgbClr val="A8DE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 anchorCtr="1"/>
              <a:lstStyle/>
              <a:p>
                <a:pPr algn="ctr"/>
                <a:endParaRPr lang="zh-CN" altLang="en-US" baseline="-250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3" name="直接箭头连接符 132"/>
              <p:cNvCxnSpPr>
                <a:stCxn id="131" idx="2"/>
                <a:endCxn id="132" idx="0"/>
              </p:cNvCxnSpPr>
              <p:nvPr/>
            </p:nvCxnSpPr>
            <p:spPr>
              <a:xfrm>
                <a:off x="735396" y="2028825"/>
                <a:ext cx="0" cy="34743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2802644" y="3734325"/>
              <a:ext cx="1666114" cy="438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n-ea"/>
                </a:rPr>
                <a:t>CRC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</a:rPr>
                <a:t>编码电路</a:t>
              </a:r>
              <a:endParaRPr lang="en-US" altLang="zh-CN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797240" y="5426963"/>
              <a:ext cx="268985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060471" y="5426963"/>
              <a:ext cx="251076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11547" y="5426963"/>
              <a:ext cx="251076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肘形连接符 152"/>
            <p:cNvCxnSpPr>
              <a:endCxn id="12" idx="0"/>
            </p:cNvCxnSpPr>
            <p:nvPr/>
          </p:nvCxnSpPr>
          <p:spPr>
            <a:xfrm rot="5400000">
              <a:off x="2758244" y="4600240"/>
              <a:ext cx="1254488" cy="39895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2925676" y="3285843"/>
              <a:ext cx="0" cy="448014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3152502" y="3016290"/>
              <a:ext cx="0" cy="71756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379328" y="2797280"/>
              <a:ext cx="0" cy="936577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3606154" y="2565505"/>
              <a:ext cx="0" cy="1168352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3832980" y="2370167"/>
              <a:ext cx="0" cy="13636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4059806" y="2345154"/>
              <a:ext cx="0" cy="138870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4286632" y="2345154"/>
              <a:ext cx="0" cy="138870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73100" y="3260830"/>
              <a:ext cx="1052576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132316" y="3029055"/>
              <a:ext cx="1002135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393767" y="2797280"/>
              <a:ext cx="985561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659721" y="2565505"/>
              <a:ext cx="933894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3655842" y="2023364"/>
              <a:ext cx="807928" cy="373354"/>
              <a:chOff x="2512842" y="2236475"/>
              <a:chExt cx="807928" cy="373354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2512842" y="2236475"/>
                <a:ext cx="373820" cy="373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  <a:cs typeface="Times New Roman" panose="02020603050405020304" pitchFamily="18" charset="0"/>
                  </a:rPr>
                  <a:t>0</a:t>
                </a:r>
                <a:endParaRPr lang="zh-CN" altLang="en-US" baseline="-25000" dirty="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2729897" y="2236475"/>
                <a:ext cx="373820" cy="373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  <a:cs typeface="Times New Roman" panose="02020603050405020304" pitchFamily="18" charset="0"/>
                  </a:rPr>
                  <a:t>0</a:t>
                </a:r>
                <a:endParaRPr lang="zh-CN" altLang="en-US" baseline="-25000" dirty="0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2946950" y="2236475"/>
                <a:ext cx="373820" cy="373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+mn-ea"/>
                    <a:cs typeface="Times New Roman" panose="02020603050405020304" pitchFamily="18" charset="0"/>
                  </a:rPr>
                  <a:t>0</a:t>
                </a:r>
                <a:endParaRPr lang="zh-CN" altLang="en-US" baseline="-25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7" name="肘形连接符 165"/>
            <p:cNvCxnSpPr/>
            <p:nvPr/>
          </p:nvCxnSpPr>
          <p:spPr>
            <a:xfrm rot="5400000">
              <a:off x="2484754" y="4639397"/>
              <a:ext cx="1219610" cy="340093"/>
            </a:xfrm>
            <a:prstGeom prst="bentConnector3">
              <a:avLst>
                <a:gd name="adj1" fmla="val 34380"/>
              </a:avLst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166"/>
            <p:cNvCxnSpPr/>
            <p:nvPr/>
          </p:nvCxnSpPr>
          <p:spPr>
            <a:xfrm rot="5400000">
              <a:off x="3080783" y="4566713"/>
              <a:ext cx="1212759" cy="478611"/>
            </a:xfrm>
            <a:prstGeom prst="bentConnector3">
              <a:avLst>
                <a:gd name="adj1" fmla="val 65708"/>
              </a:avLst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4099322" y="4345604"/>
              <a:ext cx="373820" cy="653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余数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668147" y="1587250"/>
              <a:ext cx="403074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k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175435" y="1594413"/>
              <a:ext cx="421716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448692" y="1594413"/>
              <a:ext cx="424749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62814" y="1590787"/>
              <a:ext cx="373820" cy="28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74375" y="5382079"/>
              <a:ext cx="407367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k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51687" y="5379247"/>
              <a:ext cx="488717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53463" y="5375075"/>
              <a:ext cx="431984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940809" y="5349035"/>
              <a:ext cx="373820" cy="28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baseline="-25000" dirty="0">
                  <a:latin typeface="+mn-ea"/>
                  <a:cs typeface="Times New Roman" panose="02020603050405020304" pitchFamily="18" charset="0"/>
                </a:rPr>
                <a:t>…</a:t>
              </a:r>
              <a:endParaRPr lang="zh-CN" altLang="en-US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98307" y="5356279"/>
              <a:ext cx="373820" cy="373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...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211266" y="5387713"/>
              <a:ext cx="472386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b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732721" y="5400001"/>
              <a:ext cx="421867" cy="373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b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r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861765" y="5764653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+mn-ea"/>
                  <a:cs typeface="Times New Roman" panose="02020603050405020304" pitchFamily="18" charset="0"/>
                </a:rPr>
                <a:t>CRC</a:t>
              </a:r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校验码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86160" y="1337554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原始数据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788633" y="1209416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编码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353807" y="776597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发送方</a:t>
              </a:r>
              <a:endParaRPr lang="zh-CN" altLang="en-US" sz="16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204361" y="16360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400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465812" y="16360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727263" y="16360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988714" y="16360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7602094" y="5271458"/>
              <a:ext cx="1721991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9082436" y="1587250"/>
              <a:ext cx="481869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k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9625696" y="1594413"/>
              <a:ext cx="442789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907090" y="1594413"/>
              <a:ext cx="415934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423272" y="1590787"/>
              <a:ext cx="373820" cy="28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9353007" y="5764652"/>
              <a:ext cx="1561290" cy="342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CRC</a:t>
              </a:r>
              <a:r>
                <a:rPr lang="zh-CN" altLang="en-US" sz="1600" b="1">
                  <a:latin typeface="+mn-ea"/>
                  <a:cs typeface="Times New Roman" panose="02020603050405020304" pitchFamily="18" charset="0"/>
                </a:rPr>
                <a:t>校验码</a:t>
              </a: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”</a:t>
              </a:r>
              <a:endParaRPr lang="zh-CN" altLang="en-US" sz="16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946618" y="1337554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原始数据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450379" y="1213718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解码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352342" y="767241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接收方</a:t>
              </a:r>
              <a:endParaRPr lang="zh-CN" altLang="en-US" sz="1600" b="1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704864" y="3795101"/>
              <a:ext cx="268985" cy="320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968095" y="3795101"/>
              <a:ext cx="251076" cy="320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219171" y="3795101"/>
              <a:ext cx="251076" cy="320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45057" y="3734326"/>
              <a:ext cx="373820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...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090082" y="3741444"/>
              <a:ext cx="499789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g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0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823583" y="3741387"/>
              <a:ext cx="544405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g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438832" y="3795101"/>
              <a:ext cx="268985" cy="320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接箭头连接符 65"/>
            <p:cNvCxnSpPr>
              <a:stCxn id="10" idx="3"/>
              <a:endCxn id="65" idx="1"/>
            </p:cNvCxnSpPr>
            <p:nvPr/>
          </p:nvCxnSpPr>
          <p:spPr>
            <a:xfrm>
              <a:off x="4468758" y="3953400"/>
              <a:ext cx="970074" cy="180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6478038" y="3953400"/>
              <a:ext cx="982774" cy="180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5371674" y="3734326"/>
              <a:ext cx="412400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g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r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478542" y="3733857"/>
              <a:ext cx="1666114" cy="438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n-ea"/>
                </a:rPr>
                <a:t>CRC</a:t>
              </a:r>
              <a:r>
                <a:rPr lang="zh-CN" altLang="en-US" sz="1600" dirty="0">
                  <a:solidFill>
                    <a:schemeClr val="tx1"/>
                  </a:solidFill>
                  <a:latin typeface="+mn-ea"/>
                </a:rPr>
                <a:t>解码电路</a:t>
              </a:r>
              <a:endParaRPr lang="en-US" altLang="zh-CN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934281" y="3075014"/>
              <a:ext cx="268985" cy="316611"/>
            </a:xfrm>
            <a:prstGeom prst="rect">
              <a:avLst/>
            </a:prstGeom>
            <a:solidFill>
              <a:srgbClr val="FCCC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197512" y="3075014"/>
              <a:ext cx="251076" cy="316611"/>
            </a:xfrm>
            <a:prstGeom prst="rect">
              <a:avLst/>
            </a:prstGeom>
            <a:solidFill>
              <a:srgbClr val="FCCC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8448588" y="3075014"/>
              <a:ext cx="251076" cy="316611"/>
            </a:xfrm>
            <a:prstGeom prst="rect">
              <a:avLst/>
            </a:prstGeom>
            <a:solidFill>
              <a:srgbClr val="FCCCE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136140" y="3010263"/>
              <a:ext cx="373820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...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384967" y="3035622"/>
              <a:ext cx="403896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s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7895756" y="3036590"/>
              <a:ext cx="373820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s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r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箭头连接符 75"/>
            <p:cNvCxnSpPr>
              <a:stCxn id="110" idx="1"/>
            </p:cNvCxnSpPr>
            <p:nvPr/>
          </p:nvCxnSpPr>
          <p:spPr>
            <a:xfrm flipH="1">
              <a:off x="3584967" y="5574391"/>
              <a:ext cx="56046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 flipV="1">
              <a:off x="9324085" y="3030857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V="1">
              <a:off x="9585536" y="3016290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V="1">
              <a:off x="9846987" y="3021462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10108438" y="3016290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V="1">
              <a:off x="8321299" y="4184048"/>
              <a:ext cx="0" cy="675930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/>
            <p:nvPr/>
          </p:nvCxnSpPr>
          <p:spPr>
            <a:xfrm flipV="1">
              <a:off x="8565437" y="4184049"/>
              <a:ext cx="0" cy="540525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V="1">
              <a:off x="8809575" y="4184049"/>
              <a:ext cx="0" cy="403804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 flipV="1">
              <a:off x="9053714" y="4184049"/>
              <a:ext cx="0" cy="267083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 flipV="1">
              <a:off x="7588885" y="4184048"/>
              <a:ext cx="0" cy="1087410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V="1">
              <a:off x="7833023" y="4184049"/>
              <a:ext cx="0" cy="950688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8077161" y="4184048"/>
              <a:ext cx="0" cy="813968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7833023" y="5134737"/>
              <a:ext cx="1752514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8077161" y="4998016"/>
              <a:ext cx="1780027" cy="0"/>
            </a:xfrm>
            <a:prstGeom prst="line">
              <a:avLst/>
            </a:prstGeom>
            <a:ln w="28575" cap="sq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8328411" y="4861295"/>
              <a:ext cx="178002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8568565" y="4724574"/>
              <a:ext cx="1791133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8807820" y="4595555"/>
              <a:ext cx="1823878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9053715" y="4451132"/>
              <a:ext cx="1824633" cy="0"/>
            </a:xfrm>
            <a:prstGeom prst="line">
              <a:avLst/>
            </a:prstGeom>
            <a:ln w="28575" cap="sq">
              <a:solidFill>
                <a:schemeClr val="tx1"/>
              </a:solidFill>
              <a:miter lim="800000"/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 flipV="1">
              <a:off x="10639402" y="4595555"/>
              <a:ext cx="0" cy="797583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miter lim="800000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V="1">
              <a:off x="10882333" y="4451132"/>
              <a:ext cx="0" cy="942009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miter lim="800000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 rot="5400000" flipV="1">
              <a:off x="10574240" y="2251733"/>
              <a:ext cx="0" cy="403804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 rot="5400000" flipV="1">
              <a:off x="10574240" y="2442433"/>
              <a:ext cx="0" cy="403804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rot="5400000" flipV="1">
              <a:off x="10574240" y="2633133"/>
              <a:ext cx="0" cy="403804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/>
            <p:cNvGrpSpPr/>
            <p:nvPr/>
          </p:nvGrpSpPr>
          <p:grpSpPr>
            <a:xfrm>
              <a:off x="9324085" y="1947454"/>
              <a:ext cx="784353" cy="389318"/>
              <a:chOff x="9371710" y="1947453"/>
              <a:chExt cx="784353" cy="2410673"/>
            </a:xfrm>
          </p:grpSpPr>
          <p:cxnSp>
            <p:nvCxnSpPr>
              <p:cNvPr id="124" name="直接箭头连接符 123"/>
              <p:cNvCxnSpPr/>
              <p:nvPr/>
            </p:nvCxnSpPr>
            <p:spPr>
              <a:xfrm flipV="1">
                <a:off x="9371710" y="1962020"/>
                <a:ext cx="0" cy="23961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/>
              <p:nvPr/>
            </p:nvCxnSpPr>
            <p:spPr>
              <a:xfrm flipV="1">
                <a:off x="9633161" y="1947453"/>
                <a:ext cx="0" cy="23961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/>
              <p:nvPr/>
            </p:nvCxnSpPr>
            <p:spPr>
              <a:xfrm flipV="1">
                <a:off x="9894612" y="1952625"/>
                <a:ext cx="0" cy="23961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/>
              <p:nvPr/>
            </p:nvCxnSpPr>
            <p:spPr>
              <a:xfrm flipV="1">
                <a:off x="10156063" y="1947453"/>
                <a:ext cx="0" cy="23961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olid"/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直接箭头连接符 100"/>
            <p:cNvCxnSpPr/>
            <p:nvPr/>
          </p:nvCxnSpPr>
          <p:spPr>
            <a:xfrm flipV="1">
              <a:off x="8328411" y="3391625"/>
              <a:ext cx="0" cy="33054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 flipV="1">
              <a:off x="8318886" y="2668031"/>
              <a:ext cx="0" cy="361024"/>
            </a:xfrm>
            <a:prstGeom prst="straightConnector1">
              <a:avLst/>
            </a:prstGeom>
            <a:ln w="76200" cap="sq" cmpd="sng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 flipH="1">
              <a:off x="8318888" y="2668030"/>
              <a:ext cx="717602" cy="0"/>
            </a:xfrm>
            <a:prstGeom prst="straightConnector1">
              <a:avLst/>
            </a:prstGeom>
            <a:ln w="76200" cap="sq" cmpd="sng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/>
            <p:cNvSpPr/>
            <p:nvPr/>
          </p:nvSpPr>
          <p:spPr>
            <a:xfrm>
              <a:off x="5214099" y="3472493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生成多项式</a:t>
              </a:r>
              <a:endParaRPr lang="zh-CN" altLang="en-US" sz="1600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5175789" y="5224178"/>
              <a:ext cx="1561290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不可靠传输</a:t>
              </a:r>
              <a:endParaRPr lang="zh-CN" altLang="en-US" sz="1600" baseline="-25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9056064" y="2345081"/>
              <a:ext cx="1303634" cy="663289"/>
            </a:xfrm>
            <a:prstGeom prst="rect">
              <a:avLst/>
            </a:prstGeom>
            <a:solidFill>
              <a:srgbClr val="BFE10E"/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+mn-ea"/>
                </a:rPr>
                <a:t>决策逻辑</a:t>
              </a:r>
              <a:endParaRPr lang="en-US" altLang="zh-CN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8596424" y="1996312"/>
              <a:ext cx="741499" cy="34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接收</a:t>
              </a:r>
              <a:endParaRPr lang="zh-CN" altLang="en-US" sz="16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10746065" y="2406420"/>
              <a:ext cx="439296" cy="5911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cs typeface="Times New Roman" panose="02020603050405020304" pitchFamily="18" charset="0"/>
                </a:rPr>
                <a:t>拒绝</a:t>
              </a:r>
              <a:endParaRPr lang="zh-CN" altLang="en-US" sz="16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279569" y="3053071"/>
              <a:ext cx="689223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余数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9189593" y="5416085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9451044" y="5416085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9712495" y="5416085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9973946" y="5416085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10242930" y="5416085"/>
              <a:ext cx="268985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0506161" y="5416085"/>
              <a:ext cx="251076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10757237" y="5416085"/>
              <a:ext cx="251076" cy="316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baseline="-250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9103055" y="5360351"/>
              <a:ext cx="413855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c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k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9628713" y="5356639"/>
              <a:ext cx="425004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c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890935" y="5356639"/>
              <a:ext cx="474400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c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9408504" y="5385638"/>
              <a:ext cx="373820" cy="280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…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10454252" y="5335442"/>
              <a:ext cx="373820" cy="373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...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10632950" y="5400446"/>
              <a:ext cx="530885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+mn-ea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>
                  <a:latin typeface="+mn-ea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 flipH="1">
              <a:off x="10131955" y="5389264"/>
              <a:ext cx="502538" cy="373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err="1">
                  <a:latin typeface="+mn-ea"/>
                  <a:cs typeface="Times New Roman" panose="02020603050405020304" pitchFamily="18" charset="0"/>
                </a:rPr>
                <a:t>d</a:t>
              </a:r>
              <a:r>
                <a:rPr lang="en-US" altLang="zh-CN" baseline="-25000" dirty="0" err="1">
                  <a:latin typeface="+mn-ea"/>
                  <a:cs typeface="Times New Roman" panose="02020603050405020304" pitchFamily="18" charset="0"/>
                </a:rPr>
                <a:t>r</a:t>
              </a:r>
              <a:endParaRPr lang="zh-CN" altLang="en-US" baseline="-25000" dirty="0">
                <a:latin typeface="+mn-ea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生成多项式</a:t>
            </a:r>
            <a:r>
              <a:rPr lang="en-US" altLang="zh-CN" dirty="0"/>
              <a:t>  Generator polynomial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生成多项式特征</a:t>
            </a:r>
            <a:endParaRPr lang="en-US" altLang="zh-CN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任意位发生错误都应使余数不为</a:t>
            </a:r>
            <a:r>
              <a:rPr lang="en-US" altLang="zh-CN" sz="2400" dirty="0"/>
              <a:t>0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不同位发生错误</a:t>
            </a:r>
            <a:r>
              <a:rPr lang="zh-CN" altLang="en-US" sz="2400" dirty="0">
                <a:solidFill>
                  <a:srgbClr val="C00000"/>
                </a:solidFill>
              </a:rPr>
              <a:t>余数不同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余数左移一位继续作模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除，应使余数循环，</a:t>
            </a:r>
            <a:r>
              <a:rPr lang="zh-CN" altLang="en-US" sz="2400" b="1" dirty="0">
                <a:solidFill>
                  <a:schemeClr val="tx1"/>
                </a:solidFill>
              </a:rPr>
              <a:t>循环周期 </a:t>
            </a:r>
            <a:r>
              <a:rPr lang="en-US" altLang="zh-CN" sz="2400" dirty="0">
                <a:solidFill>
                  <a:schemeClr val="tx1"/>
                </a:solidFill>
              </a:rPr>
              <a:t>N=</a:t>
            </a:r>
            <a:r>
              <a:rPr lang="en-US" altLang="zh-CN" sz="2400" dirty="0" err="1">
                <a:solidFill>
                  <a:schemeClr val="tx1"/>
                </a:solidFill>
              </a:rPr>
              <a:t>k+r</a:t>
            </a: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如何产生生成多项式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</a:t>
            </a:r>
            <a:r>
              <a:rPr lang="en-US" altLang="zh-CN" sz="2400" dirty="0" err="1"/>
              <a:t>n,k</a:t>
            </a:r>
            <a:r>
              <a:rPr lang="en-US" altLang="zh-CN" sz="2400" dirty="0"/>
              <a:t>)</a:t>
            </a:r>
            <a:r>
              <a:rPr lang="zh-CN" altLang="en-US" sz="2400" dirty="0"/>
              <a:t>码，将</a:t>
            </a:r>
            <a:r>
              <a:rPr lang="en-US" altLang="zh-CN" sz="2400" dirty="0"/>
              <a:t>X</a:t>
            </a:r>
            <a:r>
              <a:rPr lang="en-US" altLang="zh-CN" sz="2400" baseline="70000" dirty="0"/>
              <a:t>n</a:t>
            </a:r>
            <a:r>
              <a:rPr lang="en-US" altLang="zh-CN" sz="2400" dirty="0"/>
              <a:t>+1</a:t>
            </a:r>
            <a:r>
              <a:rPr lang="zh-CN" altLang="en-US" sz="2400" dirty="0"/>
              <a:t>分解为若干</a:t>
            </a:r>
            <a:r>
              <a:rPr lang="zh-CN" altLang="en-US" sz="2400" dirty="0">
                <a:solidFill>
                  <a:schemeClr val="tx1"/>
                </a:solidFill>
              </a:rPr>
              <a:t>质因子</a:t>
            </a:r>
            <a:r>
              <a:rPr lang="zh-CN" altLang="en-US" sz="2400" dirty="0"/>
              <a:t>   （模</a:t>
            </a:r>
            <a:r>
              <a:rPr lang="en-US" altLang="zh-CN" sz="2400" dirty="0"/>
              <a:t>2</a:t>
            </a:r>
            <a:r>
              <a:rPr lang="zh-CN" altLang="en-US" sz="2400" dirty="0"/>
              <a:t>的运算）</a:t>
            </a:r>
            <a:endParaRPr lang="zh-CN" altLang="en-US" sz="24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根据</a:t>
            </a:r>
            <a:r>
              <a:rPr lang="zh-CN" altLang="en-US" sz="2400" dirty="0">
                <a:solidFill>
                  <a:schemeClr val="tx1"/>
                </a:solidFill>
              </a:rPr>
              <a:t>码距要求</a:t>
            </a:r>
            <a:r>
              <a:rPr lang="zh-CN" altLang="en-US" sz="2400" dirty="0"/>
              <a:t>选择其中的因式或多个因式的乘积为生成多项式</a:t>
            </a:r>
            <a:endParaRPr lang="zh-CN" altLang="en-US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生成多项式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现假设选择的CRC</a:t>
            </a:r>
            <a:r>
              <a:rPr lang="zh-CN" altLang="en-US" sz="2400" dirty="0">
                <a:solidFill>
                  <a:srgbClr val="C00000"/>
                </a:solidFill>
              </a:rPr>
              <a:t>生成多项式</a:t>
            </a:r>
            <a:r>
              <a:rPr lang="zh-CN" altLang="en-US" sz="2400" dirty="0">
                <a:solidFill>
                  <a:schemeClr val="tx1"/>
                </a:solidFill>
              </a:rPr>
              <a:t>为</a:t>
            </a:r>
            <a:r>
              <a:rPr lang="zh-CN" altLang="en-US" sz="2400" dirty="0">
                <a:solidFill>
                  <a:srgbClr val="C00000"/>
                </a:solidFill>
              </a:rPr>
              <a:t>G(x)=x^4+x^3+1</a:t>
            </a:r>
            <a:r>
              <a:rPr lang="zh-CN" altLang="en-US" sz="2400" dirty="0">
                <a:solidFill>
                  <a:schemeClr val="tx1"/>
                </a:solidFill>
              </a:rPr>
              <a:t>，要求出</a:t>
            </a:r>
            <a:r>
              <a:rPr lang="zh-CN" altLang="en-US" sz="2400" dirty="0">
                <a:solidFill>
                  <a:srgbClr val="C00000"/>
                </a:solidFill>
              </a:rPr>
              <a:t>二进制序列10110011</a:t>
            </a:r>
            <a:r>
              <a:rPr lang="zh-CN" altLang="en-US" sz="2400" dirty="0">
                <a:solidFill>
                  <a:schemeClr val="tx1"/>
                </a:solidFill>
              </a:rPr>
              <a:t>的CRC校验码。下面是具体的计算过程：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①</a:t>
            </a:r>
            <a:r>
              <a:rPr lang="zh-CN" altLang="en-US" sz="2400" dirty="0">
                <a:solidFill>
                  <a:srgbClr val="C00000"/>
                </a:solidFill>
              </a:rPr>
              <a:t>将多项式转化为二进制序列</a:t>
            </a:r>
            <a:r>
              <a:rPr lang="zh-CN" altLang="en-US" sz="2400" dirty="0">
                <a:solidFill>
                  <a:schemeClr val="tx1"/>
                </a:solidFill>
              </a:rPr>
              <a:t>，由G(x)=x^4+x^3+1可知二进制一种有五位，第4位、第三位和第零位分别为1，则序列为</a:t>
            </a:r>
            <a:r>
              <a:rPr lang="zh-CN" altLang="en-US" sz="2400" dirty="0">
                <a:solidFill>
                  <a:srgbClr val="C00000"/>
                </a:solidFill>
              </a:rPr>
              <a:t>11001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②多项式的位数位5，则在</a:t>
            </a:r>
            <a:r>
              <a:rPr lang="zh-CN" altLang="en-US" sz="2400" dirty="0">
                <a:solidFill>
                  <a:srgbClr val="C00000"/>
                </a:solidFill>
              </a:rPr>
              <a:t>数据帧的后面加上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</a:rPr>
              <a:t>5-1</a:t>
            </a:r>
            <a:r>
              <a:rPr lang="zh-CN" altLang="en-US" sz="2400" dirty="0">
                <a:solidFill>
                  <a:schemeClr val="tx1"/>
                </a:solidFill>
              </a:rPr>
              <a:t>位0，数据帧变为101100110000，然后使用</a:t>
            </a:r>
            <a:r>
              <a:rPr lang="zh-CN" altLang="en-US" sz="2400" dirty="0">
                <a:solidFill>
                  <a:srgbClr val="C00000"/>
                </a:solidFill>
              </a:rPr>
              <a:t>模2除法</a:t>
            </a:r>
            <a:r>
              <a:rPr lang="zh-CN" altLang="en-US" sz="2400" dirty="0">
                <a:solidFill>
                  <a:schemeClr val="tx1"/>
                </a:solidFill>
              </a:rPr>
              <a:t>除以除数11001，得到余数。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生成多项式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将计算出来的CRC</a:t>
            </a:r>
            <a:r>
              <a:rPr lang="zh-CN" altLang="en-US" sz="2400" dirty="0">
                <a:solidFill>
                  <a:srgbClr val="C00000"/>
                </a:solidFill>
              </a:rPr>
              <a:t>校验码</a:t>
            </a:r>
            <a:r>
              <a:rPr lang="zh-CN" altLang="en-US" sz="2400" dirty="0">
                <a:solidFill>
                  <a:schemeClr val="tx1"/>
                </a:solidFill>
              </a:rPr>
              <a:t>添加在</a:t>
            </a:r>
            <a:r>
              <a:rPr lang="zh-CN" altLang="en-US" sz="2400" dirty="0">
                <a:solidFill>
                  <a:srgbClr val="C00000"/>
                </a:solidFill>
              </a:rPr>
              <a:t>原始帧的后面</a:t>
            </a:r>
            <a:r>
              <a:rPr lang="zh-CN" altLang="en-US" sz="2400" dirty="0">
                <a:solidFill>
                  <a:schemeClr val="tx1"/>
                </a:solidFill>
              </a:rPr>
              <a:t>，真正的数据帧为101100110100，再把这个数据帧发送到接收端。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④</a:t>
            </a:r>
            <a:r>
              <a:rPr lang="zh-CN" altLang="en-US" sz="2400" dirty="0">
                <a:solidFill>
                  <a:srgbClr val="C00000"/>
                </a:solidFill>
              </a:rPr>
              <a:t>接收端</a:t>
            </a:r>
            <a:r>
              <a:rPr lang="zh-CN" altLang="en-US" sz="2400" dirty="0">
                <a:solidFill>
                  <a:schemeClr val="tx1"/>
                </a:solidFill>
              </a:rPr>
              <a:t>收到数据帧后，</a:t>
            </a:r>
            <a:r>
              <a:rPr lang="zh-CN" altLang="en-US" sz="2400" dirty="0">
                <a:solidFill>
                  <a:srgbClr val="C00000"/>
                </a:solidFill>
              </a:rPr>
              <a:t>模2除11001</a:t>
            </a:r>
            <a:r>
              <a:rPr lang="zh-CN" altLang="en-US" sz="2400" dirty="0">
                <a:solidFill>
                  <a:schemeClr val="tx1"/>
                </a:solidFill>
              </a:rPr>
              <a:t>，验证</a:t>
            </a:r>
            <a:r>
              <a:rPr lang="zh-CN" altLang="en-US" sz="2400" dirty="0">
                <a:solidFill>
                  <a:srgbClr val="C00000"/>
                </a:solidFill>
              </a:rPr>
              <a:t>余数是否为0</a:t>
            </a:r>
            <a:r>
              <a:rPr lang="zh-CN" altLang="en-US" sz="2400" dirty="0">
                <a:solidFill>
                  <a:schemeClr val="tx1"/>
                </a:solidFill>
              </a:rPr>
              <a:t>，如果为</a:t>
            </a:r>
            <a:r>
              <a:rPr lang="zh-CN" altLang="en-US" sz="2400" dirty="0">
                <a:solidFill>
                  <a:srgbClr val="C00000"/>
                </a:solidFill>
              </a:rPr>
              <a:t>0</a:t>
            </a:r>
            <a:r>
              <a:rPr lang="zh-CN" altLang="en-US" sz="2400" dirty="0">
                <a:solidFill>
                  <a:schemeClr val="tx1"/>
                </a:solidFill>
              </a:rPr>
              <a:t>，则说明数据帧</a:t>
            </a:r>
            <a:r>
              <a:rPr lang="zh-CN" altLang="en-US" sz="2400" dirty="0">
                <a:solidFill>
                  <a:srgbClr val="C00000"/>
                </a:solidFill>
              </a:rPr>
              <a:t>没有出错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字模码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6406463" cy="563702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字模码是用点阵表示的汉字字型代码，是汉字的输出形式。 </a:t>
            </a:r>
            <a:endParaRPr lang="en-US" altLang="zh-CN" dirty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字模点阵信息量大，占用存储空间大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32*32</a:t>
            </a:r>
            <a:r>
              <a:rPr lang="zh-CN" altLang="en-US" dirty="0"/>
              <a:t>为例，每个汉字要占用</a:t>
            </a:r>
            <a:r>
              <a:rPr lang="en-US" altLang="zh-CN" dirty="0"/>
              <a:t>128</a:t>
            </a:r>
            <a:r>
              <a:rPr lang="zh-CN" altLang="en-US" dirty="0"/>
              <a:t>个字节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字模点阵</a:t>
            </a:r>
            <a:r>
              <a:rPr lang="zh-CN" altLang="en-US" dirty="0"/>
              <a:t>只能用来构成</a:t>
            </a:r>
            <a:r>
              <a:rPr lang="zh-CN" altLang="en-US" dirty="0">
                <a:solidFill>
                  <a:srgbClr val="FF0000"/>
                </a:solidFill>
              </a:rPr>
              <a:t>汉字库</a:t>
            </a:r>
            <a:r>
              <a:rPr lang="zh-CN" altLang="en-US" dirty="0"/>
              <a:t>，不能用于机内存储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677"/>
          <a:stretch>
            <a:fillRect/>
          </a:stretch>
        </p:blipFill>
        <p:spPr>
          <a:xfrm>
            <a:off x="8024722" y="3328733"/>
            <a:ext cx="2978700" cy="3006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7919"/>
          <a:stretch>
            <a:fillRect/>
          </a:stretch>
        </p:blipFill>
        <p:spPr>
          <a:xfrm>
            <a:off x="7814541" y="1215435"/>
            <a:ext cx="3370911" cy="187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2873613" y="1300407"/>
            <a:ext cx="5759826" cy="4793398"/>
            <a:chOff x="2873613" y="1277257"/>
            <a:chExt cx="5759826" cy="4793398"/>
          </a:xfrm>
        </p:grpSpPr>
        <p:sp>
          <p:nvSpPr>
            <p:cNvPr id="58" name="矩形 57"/>
            <p:cNvSpPr/>
            <p:nvPr/>
          </p:nvSpPr>
          <p:spPr>
            <a:xfrm>
              <a:off x="2873613" y="1277257"/>
              <a:ext cx="5759826" cy="47933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3017659" y="5391004"/>
              <a:ext cx="1318314" cy="502619"/>
              <a:chOff x="3003146" y="5391004"/>
              <a:chExt cx="1318314" cy="502619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3003146" y="5391004"/>
                <a:ext cx="128939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3054767" y="5447584"/>
                <a:ext cx="1266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r>
                  <a:rPr lang="en-US" altLang="zh-CN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</a:t>
                </a:r>
                <a:endPara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6038394" y="5512345"/>
            <a:ext cx="1576678" cy="426500"/>
            <a:chOff x="6003487" y="6136926"/>
            <a:chExt cx="1576678" cy="426500"/>
          </a:xfrm>
        </p:grpSpPr>
        <p:sp>
          <p:nvSpPr>
            <p:cNvPr id="77" name="矩形 76"/>
            <p:cNvSpPr/>
            <p:nvPr/>
          </p:nvSpPr>
          <p:spPr>
            <a:xfrm>
              <a:off x="6003487" y="6136926"/>
              <a:ext cx="874930" cy="4265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33834" y="61827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041246" y="2033567"/>
            <a:ext cx="874930" cy="3310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编码过程  </a:t>
            </a:r>
            <a:r>
              <a:rPr lang="en-US" altLang="zh-CN" dirty="0"/>
              <a:t>(7,4)</a:t>
            </a:r>
            <a:r>
              <a:rPr lang="zh-CN" altLang="en-US" dirty="0"/>
              <a:t>循环码</a:t>
            </a:r>
            <a:r>
              <a:rPr lang="en-US" altLang="zh-CN" dirty="0"/>
              <a:t>G(x)=1011  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41194" y="146843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4064157" y="1926825"/>
            <a:ext cx="3397553" cy="605838"/>
            <a:chOff x="4064157" y="1903675"/>
            <a:chExt cx="3397553" cy="605838"/>
          </a:xfrm>
        </p:grpSpPr>
        <p:grpSp>
          <p:nvGrpSpPr>
            <p:cNvPr id="37" name="组合 36"/>
            <p:cNvGrpSpPr/>
            <p:nvPr/>
          </p:nvGrpSpPr>
          <p:grpSpPr>
            <a:xfrm>
              <a:off x="4064157" y="1913504"/>
              <a:ext cx="2927945" cy="596009"/>
              <a:chOff x="4635412" y="2148540"/>
              <a:chExt cx="2927945" cy="596009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5252482" y="2168476"/>
                <a:ext cx="2310875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弧形 10"/>
              <p:cNvSpPr/>
              <p:nvPr/>
            </p:nvSpPr>
            <p:spPr>
              <a:xfrm>
                <a:off x="4635412" y="2148540"/>
                <a:ext cx="877951" cy="596009"/>
              </a:xfrm>
              <a:prstGeom prst="arc">
                <a:avLst>
                  <a:gd name="adj1" fmla="val 18241588"/>
                  <a:gd name="adj2" fmla="val 3245736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23607" y="1903675"/>
              <a:ext cx="2538103" cy="362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u="sng" spc="600" dirty="0">
                  <a:latin typeface="Consolas" panose="020B0609020204030204" pitchFamily="49" charset="0"/>
                </a:rPr>
                <a:t>1</a:t>
              </a:r>
              <a:r>
                <a:rPr lang="en-US" altLang="zh-CN" sz="2800" spc="600" dirty="0">
                  <a:latin typeface="Consolas" panose="020B0609020204030204" pitchFamily="49" charset="0"/>
                </a:rPr>
                <a:t>100</a:t>
              </a:r>
              <a:r>
                <a:rPr lang="en-US" altLang="zh-CN" sz="2800" spc="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000</a:t>
              </a:r>
              <a:endParaRPr lang="zh-CN" altLang="en-US" sz="2800" spc="600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054380" y="2797313"/>
            <a:ext cx="1561222" cy="453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11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923772" y="2362069"/>
            <a:ext cx="1635058" cy="480845"/>
            <a:chOff x="4923772" y="2338919"/>
            <a:chExt cx="1635058" cy="480845"/>
          </a:xfrm>
        </p:grpSpPr>
        <p:sp>
          <p:nvSpPr>
            <p:cNvPr id="13" name="文本框 12"/>
            <p:cNvSpPr txBox="1"/>
            <p:nvPr/>
          </p:nvSpPr>
          <p:spPr>
            <a:xfrm>
              <a:off x="4923772" y="2338919"/>
              <a:ext cx="1635058" cy="4329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003010" y="28197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5594178" y="4538289"/>
            <a:ext cx="1561222" cy="41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28467" y="5437801"/>
            <a:ext cx="1561222" cy="455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spc="600" dirty="0">
                <a:latin typeface="Consolas" panose="020B0609020204030204" pitchFamily="49" charset="0"/>
              </a:rPr>
              <a:t>010</a:t>
            </a:r>
            <a:endParaRPr lang="zh-CN" altLang="en-US" sz="2800" spc="600" dirty="0">
              <a:latin typeface="Consolas" panose="020B0609020204030204" pitchFamily="49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17195" y="3667801"/>
            <a:ext cx="1561222" cy="4147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017462" y="3232557"/>
            <a:ext cx="1635058" cy="489707"/>
            <a:chOff x="5017462" y="3209407"/>
            <a:chExt cx="1635058" cy="489707"/>
          </a:xfrm>
        </p:grpSpPr>
        <p:sp>
          <p:nvSpPr>
            <p:cNvPr id="19" name="文本框 18"/>
            <p:cNvSpPr txBox="1"/>
            <p:nvPr/>
          </p:nvSpPr>
          <p:spPr>
            <a:xfrm>
              <a:off x="5017462" y="3209407"/>
              <a:ext cx="1635058" cy="4147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5305076" y="369911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5281117" y="4103045"/>
            <a:ext cx="1635058" cy="498569"/>
            <a:chOff x="5281117" y="4079895"/>
            <a:chExt cx="1635058" cy="498569"/>
          </a:xfrm>
        </p:grpSpPr>
        <p:sp>
          <p:nvSpPr>
            <p:cNvPr id="23" name="文本框 22"/>
            <p:cNvSpPr txBox="1"/>
            <p:nvPr/>
          </p:nvSpPr>
          <p:spPr>
            <a:xfrm>
              <a:off x="5281117" y="4079895"/>
              <a:ext cx="1635058" cy="4147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563600" y="45784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5561005" y="4973533"/>
            <a:ext cx="1635058" cy="478403"/>
            <a:chOff x="5561005" y="4950383"/>
            <a:chExt cx="1635058" cy="478403"/>
          </a:xfrm>
        </p:grpSpPr>
        <p:sp>
          <p:nvSpPr>
            <p:cNvPr id="26" name="文本框 25"/>
            <p:cNvSpPr txBox="1"/>
            <p:nvPr/>
          </p:nvSpPr>
          <p:spPr>
            <a:xfrm>
              <a:off x="5561005" y="4950383"/>
              <a:ext cx="1635058" cy="435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5836638" y="5428786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/>
          <p:cNvCxnSpPr/>
          <p:nvPr/>
        </p:nvCxnSpPr>
        <p:spPr>
          <a:xfrm>
            <a:off x="6192658" y="2359737"/>
            <a:ext cx="0" cy="563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6468774" y="2370370"/>
            <a:ext cx="0" cy="1412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6753001" y="2398007"/>
            <a:ext cx="0" cy="2202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2973471" y="1947287"/>
            <a:ext cx="1893364" cy="459409"/>
            <a:chOff x="2973471" y="1924137"/>
            <a:chExt cx="1893364" cy="459409"/>
          </a:xfrm>
        </p:grpSpPr>
        <p:sp>
          <p:nvSpPr>
            <p:cNvPr id="7" name="文本框 6"/>
            <p:cNvSpPr txBox="1"/>
            <p:nvPr/>
          </p:nvSpPr>
          <p:spPr>
            <a:xfrm>
              <a:off x="3542960" y="1924137"/>
              <a:ext cx="1323875" cy="4124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973471" y="20142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除数</a:t>
              </a:r>
              <a:endParaRPr lang="zh-CN" altLang="en-US" dirty="0">
                <a:solidFill>
                  <a:srgbClr val="FF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7052173" y="2033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被除数补零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7054679" y="1553674"/>
            <a:ext cx="1239957" cy="369332"/>
            <a:chOff x="6167643" y="1530524"/>
            <a:chExt cx="1239957" cy="369332"/>
          </a:xfrm>
        </p:grpSpPr>
        <p:sp>
          <p:nvSpPr>
            <p:cNvPr id="60" name="文本框 59"/>
            <p:cNvSpPr txBox="1"/>
            <p:nvPr/>
          </p:nvSpPr>
          <p:spPr>
            <a:xfrm>
              <a:off x="6992102" y="15305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</a:t>
              </a:r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>
            <a:xfrm flipH="1">
              <a:off x="6167643" y="1730041"/>
              <a:ext cx="787844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945060" y="3481097"/>
            <a:ext cx="1928553" cy="1087087"/>
            <a:chOff x="945060" y="3457947"/>
            <a:chExt cx="1928553" cy="1087087"/>
          </a:xfrm>
        </p:grpSpPr>
        <p:grpSp>
          <p:nvGrpSpPr>
            <p:cNvPr id="67" name="组合 66"/>
            <p:cNvGrpSpPr/>
            <p:nvPr/>
          </p:nvGrpSpPr>
          <p:grpSpPr>
            <a:xfrm>
              <a:off x="945060" y="3457947"/>
              <a:ext cx="1420873" cy="426771"/>
              <a:chOff x="1605290" y="3377549"/>
              <a:chExt cx="1234055" cy="426771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1605290" y="3377549"/>
                <a:ext cx="1125209" cy="425805"/>
              </a:xfrm>
              <a:prstGeom prst="rect">
                <a:avLst/>
              </a:prstGeom>
              <a:solidFill>
                <a:srgbClr val="BBE6E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617988" y="3389651"/>
                <a:ext cx="1221357" cy="41466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2800" b="1" spc="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1100</a:t>
                </a:r>
                <a:endParaRPr lang="zh-CN" altLang="en-US" sz="2800" b="1" spc="6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70" name="直接箭头连接符 69"/>
            <p:cNvCxnSpPr/>
            <p:nvPr/>
          </p:nvCxnSpPr>
          <p:spPr>
            <a:xfrm>
              <a:off x="2249229" y="3685292"/>
              <a:ext cx="6243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/>
            <p:cNvGrpSpPr/>
            <p:nvPr/>
          </p:nvGrpSpPr>
          <p:grpSpPr>
            <a:xfrm>
              <a:off x="965146" y="4042415"/>
              <a:ext cx="1364476" cy="502619"/>
              <a:chOff x="2998003" y="5343114"/>
              <a:chExt cx="1364476" cy="502619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3004438" y="5343114"/>
                <a:ext cx="128939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2998003" y="5399694"/>
                <a:ext cx="1364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原始数据</a:t>
                </a:r>
                <a:endPara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8645014" y="3198150"/>
            <a:ext cx="2922672" cy="1417923"/>
            <a:chOff x="8645014" y="3175000"/>
            <a:chExt cx="2922672" cy="1417923"/>
          </a:xfrm>
        </p:grpSpPr>
        <p:grpSp>
          <p:nvGrpSpPr>
            <p:cNvPr id="72" name="组合 71"/>
            <p:cNvGrpSpPr/>
            <p:nvPr/>
          </p:nvGrpSpPr>
          <p:grpSpPr>
            <a:xfrm>
              <a:off x="9251408" y="3524770"/>
              <a:ext cx="1275871" cy="425805"/>
              <a:chOff x="1379829" y="3377549"/>
              <a:chExt cx="1275871" cy="425805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412625" y="3377549"/>
                <a:ext cx="1178741" cy="425805"/>
              </a:xfrm>
              <a:prstGeom prst="rect">
                <a:avLst/>
              </a:prstGeom>
              <a:solidFill>
                <a:srgbClr val="BBE6E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379829" y="3383116"/>
                <a:ext cx="1275871" cy="41466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2800" b="1" spc="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1100</a:t>
                </a:r>
                <a:endParaRPr lang="zh-CN" altLang="en-US" sz="2800" b="1" spc="6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9356618" y="317500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10375360" y="3524768"/>
              <a:ext cx="1192326" cy="421087"/>
              <a:chOff x="1430920" y="3371639"/>
              <a:chExt cx="1192326" cy="421087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573391" y="3377549"/>
                <a:ext cx="831157" cy="415177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1430920" y="3371639"/>
                <a:ext cx="1192326" cy="41466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2800" b="1" spc="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010</a:t>
                </a:r>
                <a:endParaRPr lang="zh-CN" altLang="en-US" sz="2800" b="1" spc="6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9721421" y="4090304"/>
              <a:ext cx="1289394" cy="502619"/>
              <a:chOff x="2998697" y="5334423"/>
              <a:chExt cx="1289394" cy="502619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2998697" y="5334423"/>
                <a:ext cx="128939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3151916" y="5391003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校验码</a:t>
                </a:r>
                <a:endPara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2" name="直接箭头连接符 101"/>
            <p:cNvCxnSpPr/>
            <p:nvPr/>
          </p:nvCxnSpPr>
          <p:spPr>
            <a:xfrm>
              <a:off x="8645014" y="3731816"/>
              <a:ext cx="624384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10595240" y="319619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6022848" y="146843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304502" y="146843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586156" y="1468431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" grpId="0"/>
      <p:bldP spid="20" grpId="0"/>
      <p:bldP spid="22" grpId="0"/>
      <p:bldP spid="28" grpId="0"/>
      <p:bldP spid="30" grpId="0"/>
      <p:bldP spid="63" grpId="0"/>
      <p:bldP spid="116" grpId="0"/>
      <p:bldP spid="117" grpId="0"/>
      <p:bldP spid="1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(7,4)</a:t>
            </a:r>
            <a:r>
              <a:rPr lang="zh-CN" altLang="en-US" dirty="0"/>
              <a:t>循环码出错模式 </a:t>
            </a:r>
            <a:r>
              <a:rPr lang="en-US" altLang="zh-CN" dirty="0"/>
              <a:t>G(x)=1011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6065" y="1086521"/>
          <a:ext cx="10607041" cy="4905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929"/>
                <a:gridCol w="3090885"/>
                <a:gridCol w="2242221"/>
                <a:gridCol w="2877006"/>
              </a:tblGrid>
              <a:tr h="4515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/>
                        <a:t>原始数据</a:t>
                      </a:r>
                      <a:endParaRPr lang="zh-CN" altLang="en-US" sz="2100" b="1" dirty="0"/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/>
                        <a:t>校验码 </a:t>
                      </a:r>
                      <a:r>
                        <a:rPr lang="en-US" altLang="zh-CN" sz="2100" b="1" dirty="0"/>
                        <a:t>= </a:t>
                      </a:r>
                      <a:r>
                        <a:rPr lang="zh-CN" altLang="en-US" sz="2100" b="1" dirty="0"/>
                        <a:t>数据 </a:t>
                      </a:r>
                      <a:r>
                        <a:rPr lang="en-US" altLang="zh-CN" sz="2100" b="1" dirty="0"/>
                        <a:t>+ </a:t>
                      </a:r>
                      <a:r>
                        <a:rPr lang="zh-CN" altLang="en-US" sz="2100" b="1" dirty="0">
                          <a:solidFill>
                            <a:schemeClr val="bg1"/>
                          </a:solidFill>
                        </a:rPr>
                        <a:t>余数</a:t>
                      </a:r>
                      <a:endParaRPr lang="zh-CN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/>
                        <a:t>原始数据</a:t>
                      </a:r>
                      <a:endParaRPr lang="zh-CN" altLang="en-US" sz="2100" b="1" dirty="0"/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/>
                        <a:t>校验码 </a:t>
                      </a:r>
                      <a:r>
                        <a:rPr lang="en-US" altLang="zh-CN" sz="2100" b="1" dirty="0"/>
                        <a:t>= </a:t>
                      </a:r>
                      <a:r>
                        <a:rPr lang="zh-CN" altLang="en-US" sz="2100" b="1" dirty="0"/>
                        <a:t>数据 </a:t>
                      </a:r>
                      <a:r>
                        <a:rPr lang="en-US" altLang="zh-CN" sz="2100" b="1" dirty="0"/>
                        <a:t>+ </a:t>
                      </a:r>
                      <a:r>
                        <a:rPr lang="zh-CN" altLang="en-US" sz="2100" b="1" dirty="0">
                          <a:solidFill>
                            <a:schemeClr val="bg1"/>
                          </a:solidFill>
                        </a:rPr>
                        <a:t>余数</a:t>
                      </a:r>
                      <a:endParaRPr lang="zh-CN" alt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0000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0000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1000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0001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0001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1001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1001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zh-CN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0010 </a:t>
                      </a:r>
                      <a:r>
                        <a:rPr lang="en-US" altLang="zh-CN" sz="2800" b="1" kern="120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</a:t>
                      </a:r>
                      <a:endParaRPr lang="zh-CN" altLang="en-US" sz="2800" b="1" kern="1200" dirty="0">
                        <a:solidFill>
                          <a:srgbClr val="FF66CC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zh-CN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1010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zh-CN" sz="2800" b="1" kern="120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2800" b="1" kern="1200" dirty="0">
                        <a:solidFill>
                          <a:srgbClr val="FF66CC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0011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0011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1011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1011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0100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0100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1100</a:t>
                      </a:r>
                      <a:endParaRPr lang="zh-CN" altLang="en-US" sz="2800" b="1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1100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0101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0101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1101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1101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0110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0110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1110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1110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  <a:tr h="556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0111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0111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010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1111</a:t>
                      </a:r>
                      <a:endParaRPr lang="zh-CN" altLang="en-US" sz="2800" b="1" dirty="0"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Consolas" panose="020B0609020204030204" pitchFamily="49" charset="0"/>
                        </a:rPr>
                        <a:t>1111 </a:t>
                      </a:r>
                      <a:r>
                        <a:rPr lang="en-US" altLang="zh-CN" sz="2800" b="1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111</a:t>
                      </a:r>
                      <a:endParaRPr lang="zh-CN" altLang="en-US" sz="2800" b="1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7287" marR="107287" marT="53644" marB="53644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786424" y="2691201"/>
            <a:ext cx="4216998" cy="47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4908882" y="2119066"/>
            <a:ext cx="759241" cy="4733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3284288" y="5974097"/>
            <a:ext cx="5307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最小码距为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，判两位错或纠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位错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72691" y="1149800"/>
            <a:ext cx="4947196" cy="4793398"/>
            <a:chOff x="2873613" y="1277257"/>
            <a:chExt cx="4947196" cy="4793398"/>
          </a:xfrm>
        </p:grpSpPr>
        <p:sp>
          <p:nvSpPr>
            <p:cNvPr id="5" name="矩形 4"/>
            <p:cNvSpPr/>
            <p:nvPr/>
          </p:nvSpPr>
          <p:spPr>
            <a:xfrm>
              <a:off x="2873613" y="1277257"/>
              <a:ext cx="4947196" cy="47933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017659" y="5391004"/>
              <a:ext cx="1318314" cy="502619"/>
              <a:chOff x="3003146" y="5391004"/>
              <a:chExt cx="1318314" cy="50261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3003146" y="5391004"/>
                <a:ext cx="128939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054767" y="5447584"/>
                <a:ext cx="1266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r>
                  <a:rPr lang="en-US" altLang="zh-CN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</a:t>
                </a:r>
                <a:endPara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037472" y="5361738"/>
            <a:ext cx="1576678" cy="426500"/>
            <a:chOff x="6003487" y="6136926"/>
            <a:chExt cx="1576678" cy="426500"/>
          </a:xfrm>
        </p:grpSpPr>
        <p:sp>
          <p:nvSpPr>
            <p:cNvPr id="10" name="矩形 9"/>
            <p:cNvSpPr/>
            <p:nvPr/>
          </p:nvSpPr>
          <p:spPr>
            <a:xfrm>
              <a:off x="6003487" y="6136926"/>
              <a:ext cx="874930" cy="4265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3834" y="61827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29512" y="1317824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63235" y="1776218"/>
            <a:ext cx="3397553" cy="605838"/>
            <a:chOff x="4064157" y="1903675"/>
            <a:chExt cx="3397553" cy="605838"/>
          </a:xfrm>
        </p:grpSpPr>
        <p:grpSp>
          <p:nvGrpSpPr>
            <p:cNvPr id="15" name="组合 14"/>
            <p:cNvGrpSpPr/>
            <p:nvPr/>
          </p:nvGrpSpPr>
          <p:grpSpPr>
            <a:xfrm>
              <a:off x="4064157" y="1913504"/>
              <a:ext cx="2927945" cy="596009"/>
              <a:chOff x="4635412" y="2148540"/>
              <a:chExt cx="2927945" cy="596009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5252482" y="2168476"/>
                <a:ext cx="2310875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形 17"/>
              <p:cNvSpPr/>
              <p:nvPr/>
            </p:nvSpPr>
            <p:spPr>
              <a:xfrm>
                <a:off x="4635412" y="2148540"/>
                <a:ext cx="877951" cy="596009"/>
              </a:xfrm>
              <a:prstGeom prst="arc">
                <a:avLst>
                  <a:gd name="adj1" fmla="val 18241588"/>
                  <a:gd name="adj2" fmla="val 3245736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923607" y="1903675"/>
              <a:ext cx="2538103" cy="362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u="sng" spc="600" dirty="0">
                  <a:latin typeface="Consolas" panose="020B0609020204030204" pitchFamily="49" charset="0"/>
                </a:rPr>
                <a:t>0</a:t>
              </a:r>
              <a:r>
                <a:rPr lang="en-US" altLang="zh-CN" sz="2800" spc="600" dirty="0">
                  <a:latin typeface="Consolas" panose="020B0609020204030204" pitchFamily="49" charset="0"/>
                </a:rPr>
                <a:t>00</a:t>
              </a:r>
              <a:r>
                <a:rPr lang="en-US" altLang="zh-CN" sz="2800" spc="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CN" sz="2800" spc="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000</a:t>
              </a:r>
              <a:endParaRPr lang="zh-CN" altLang="en-US" sz="2800" spc="600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053458" y="2646706"/>
            <a:ext cx="1561222" cy="453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922850" y="2211462"/>
            <a:ext cx="1635058" cy="480845"/>
            <a:chOff x="4923772" y="2338919"/>
            <a:chExt cx="1635058" cy="480845"/>
          </a:xfrm>
        </p:grpSpPr>
        <p:sp>
          <p:nvSpPr>
            <p:cNvPr id="21" name="文本框 20"/>
            <p:cNvSpPr txBox="1"/>
            <p:nvPr/>
          </p:nvSpPr>
          <p:spPr>
            <a:xfrm>
              <a:off x="4923772" y="2338919"/>
              <a:ext cx="1635058" cy="4329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5003010" y="28197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3593256" y="4387682"/>
            <a:ext cx="1561222" cy="41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00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27545" y="5287194"/>
            <a:ext cx="1561222" cy="455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spc="600" dirty="0">
                <a:latin typeface="Consolas" panose="020B0609020204030204" pitchFamily="49" charset="0"/>
              </a:rPr>
              <a:t>011</a:t>
            </a:r>
            <a:endParaRPr lang="zh-CN" altLang="en-US" sz="2800" spc="600" dirty="0">
              <a:latin typeface="Consolas" panose="020B0609020204030204" pitchFamily="49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16273" y="3517194"/>
            <a:ext cx="1561222" cy="4147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10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016540" y="3081950"/>
            <a:ext cx="1635058" cy="489707"/>
            <a:chOff x="5017462" y="3209407"/>
            <a:chExt cx="1635058" cy="489707"/>
          </a:xfrm>
        </p:grpSpPr>
        <p:sp>
          <p:nvSpPr>
            <p:cNvPr id="27" name="文本框 26"/>
            <p:cNvSpPr txBox="1"/>
            <p:nvPr/>
          </p:nvSpPr>
          <p:spPr>
            <a:xfrm>
              <a:off x="5017462" y="3209407"/>
              <a:ext cx="1635058" cy="4147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5305076" y="369911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280195" y="3952438"/>
            <a:ext cx="1635058" cy="498569"/>
            <a:chOff x="5281117" y="4079895"/>
            <a:chExt cx="1635058" cy="498569"/>
          </a:xfrm>
        </p:grpSpPr>
        <p:sp>
          <p:nvSpPr>
            <p:cNvPr id="30" name="文本框 29"/>
            <p:cNvSpPr txBox="1"/>
            <p:nvPr/>
          </p:nvSpPr>
          <p:spPr>
            <a:xfrm>
              <a:off x="5281117" y="4079895"/>
              <a:ext cx="1635058" cy="4147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563600" y="45784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3560083" y="4822926"/>
            <a:ext cx="1635058" cy="478403"/>
            <a:chOff x="5561005" y="4950383"/>
            <a:chExt cx="1635058" cy="478403"/>
          </a:xfrm>
        </p:grpSpPr>
        <p:sp>
          <p:nvSpPr>
            <p:cNvPr id="33" name="文本框 32"/>
            <p:cNvSpPr txBox="1"/>
            <p:nvPr/>
          </p:nvSpPr>
          <p:spPr>
            <a:xfrm>
              <a:off x="5561005" y="4950383"/>
              <a:ext cx="1635058" cy="435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836638" y="5428786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箭头连接符 34"/>
          <p:cNvCxnSpPr/>
          <p:nvPr/>
        </p:nvCxnSpPr>
        <p:spPr>
          <a:xfrm>
            <a:off x="4191736" y="2209130"/>
            <a:ext cx="0" cy="563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4467852" y="2219763"/>
            <a:ext cx="0" cy="1412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752079" y="2247400"/>
            <a:ext cx="0" cy="2202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972549" y="1796680"/>
            <a:ext cx="1893364" cy="459409"/>
            <a:chOff x="2973471" y="1924137"/>
            <a:chExt cx="1893364" cy="459409"/>
          </a:xfrm>
        </p:grpSpPr>
        <p:sp>
          <p:nvSpPr>
            <p:cNvPr id="39" name="文本框 38"/>
            <p:cNvSpPr txBox="1"/>
            <p:nvPr/>
          </p:nvSpPr>
          <p:spPr>
            <a:xfrm>
              <a:off x="3542960" y="1924137"/>
              <a:ext cx="1323875" cy="4124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73471" y="20142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除数</a:t>
              </a:r>
              <a:endParaRPr lang="zh-CN" altLang="en-US" dirty="0">
                <a:solidFill>
                  <a:srgbClr val="FF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92387" y="1403067"/>
            <a:ext cx="906468" cy="369332"/>
            <a:chOff x="6167643" y="1530524"/>
            <a:chExt cx="906468" cy="369332"/>
          </a:xfrm>
        </p:grpSpPr>
        <p:sp>
          <p:nvSpPr>
            <p:cNvPr id="43" name="文本框 42"/>
            <p:cNvSpPr txBox="1"/>
            <p:nvPr/>
          </p:nvSpPr>
          <p:spPr>
            <a:xfrm>
              <a:off x="6658613" y="15305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</a:t>
              </a:r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H="1">
              <a:off x="6167643" y="1730041"/>
              <a:ext cx="443405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4011166" y="1317824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292820" y="1317824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74474" y="1317824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260066" y="1152769"/>
            <a:ext cx="4947196" cy="4793398"/>
            <a:chOff x="2873613" y="1277257"/>
            <a:chExt cx="4947196" cy="4793398"/>
          </a:xfrm>
        </p:grpSpPr>
        <p:sp>
          <p:nvSpPr>
            <p:cNvPr id="49" name="矩形 48"/>
            <p:cNvSpPr/>
            <p:nvPr/>
          </p:nvSpPr>
          <p:spPr>
            <a:xfrm>
              <a:off x="2873613" y="1277257"/>
              <a:ext cx="4947196" cy="47933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dist="508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3017659" y="5391004"/>
              <a:ext cx="1318314" cy="502619"/>
              <a:chOff x="3003146" y="5391004"/>
              <a:chExt cx="1318314" cy="502619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003146" y="5391004"/>
                <a:ext cx="128939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054767" y="5447584"/>
                <a:ext cx="1266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</a:t>
                </a:r>
                <a:r>
                  <a:rPr lang="en-US" altLang="zh-CN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除法</a:t>
                </a:r>
                <a:endParaRPr lang="zh-CN" altLang="en-US" sz="20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9424847" y="5364707"/>
            <a:ext cx="1576678" cy="426500"/>
            <a:chOff x="6003487" y="6136926"/>
            <a:chExt cx="1576678" cy="426500"/>
          </a:xfrm>
        </p:grpSpPr>
        <p:sp>
          <p:nvSpPr>
            <p:cNvPr id="54" name="矩形 53"/>
            <p:cNvSpPr/>
            <p:nvPr/>
          </p:nvSpPr>
          <p:spPr>
            <a:xfrm>
              <a:off x="6003487" y="6136926"/>
              <a:ext cx="874930" cy="4265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933834" y="61827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余数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116887" y="1320793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450610" y="1779187"/>
            <a:ext cx="3397553" cy="605838"/>
            <a:chOff x="4064157" y="1903675"/>
            <a:chExt cx="3397553" cy="605838"/>
          </a:xfrm>
        </p:grpSpPr>
        <p:grpSp>
          <p:nvGrpSpPr>
            <p:cNvPr id="58" name="组合 57"/>
            <p:cNvGrpSpPr/>
            <p:nvPr/>
          </p:nvGrpSpPr>
          <p:grpSpPr>
            <a:xfrm>
              <a:off x="4064157" y="1913504"/>
              <a:ext cx="2927945" cy="596009"/>
              <a:chOff x="4635412" y="2148540"/>
              <a:chExt cx="2927945" cy="596009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5252482" y="2168476"/>
                <a:ext cx="2310875" cy="0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弧形 60"/>
              <p:cNvSpPr/>
              <p:nvPr/>
            </p:nvSpPr>
            <p:spPr>
              <a:xfrm>
                <a:off x="4635412" y="2148540"/>
                <a:ext cx="877951" cy="596009"/>
              </a:xfrm>
              <a:prstGeom prst="arc">
                <a:avLst>
                  <a:gd name="adj1" fmla="val 18241588"/>
                  <a:gd name="adj2" fmla="val 3245736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4923607" y="1903675"/>
              <a:ext cx="2538103" cy="362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u="sng" spc="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CN" sz="2800" spc="600" dirty="0">
                  <a:latin typeface="Consolas" panose="020B0609020204030204" pitchFamily="49" charset="0"/>
                </a:rPr>
                <a:t>0</a:t>
              </a:r>
              <a:r>
                <a:rPr lang="en-US" altLang="zh-CN" sz="2800" b="1" spc="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zh-CN" sz="2800" spc="600" dirty="0">
                  <a:latin typeface="Consolas" panose="020B0609020204030204" pitchFamily="49" charset="0"/>
                </a:rPr>
                <a:t>0</a:t>
              </a:r>
              <a:r>
                <a:rPr lang="en-US" altLang="zh-CN" sz="2800" spc="6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000</a:t>
              </a:r>
              <a:endParaRPr lang="zh-CN" altLang="en-US" sz="2800" spc="600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8440833" y="2649675"/>
            <a:ext cx="1561222" cy="453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01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310225" y="2214431"/>
            <a:ext cx="1635058" cy="480845"/>
            <a:chOff x="4923772" y="2338919"/>
            <a:chExt cx="1635058" cy="480845"/>
          </a:xfrm>
        </p:grpSpPr>
        <p:sp>
          <p:nvSpPr>
            <p:cNvPr id="64" name="文本框 63"/>
            <p:cNvSpPr txBox="1"/>
            <p:nvPr/>
          </p:nvSpPr>
          <p:spPr>
            <a:xfrm>
              <a:off x="4923772" y="2338919"/>
              <a:ext cx="1635058" cy="4329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5003010" y="28197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8980631" y="4390651"/>
            <a:ext cx="1561222" cy="414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1</a:t>
            </a:r>
            <a:r>
              <a:rPr lang="en-US" altLang="zh-CN" sz="2800" spc="600" dirty="0">
                <a:latin typeface="Consolas" panose="020B0609020204030204" pitchFamily="49" charset="0"/>
              </a:rPr>
              <a:t>00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114920" y="5290163"/>
            <a:ext cx="1561222" cy="4557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spc="600" dirty="0">
                <a:latin typeface="Consolas" panose="020B0609020204030204" pitchFamily="49" charset="0"/>
              </a:rPr>
              <a:t>011</a:t>
            </a:r>
            <a:endParaRPr lang="zh-CN" altLang="en-US" sz="2800" spc="600" dirty="0">
              <a:latin typeface="Consolas" panose="020B0609020204030204" pitchFamily="49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703648" y="3520163"/>
            <a:ext cx="1561222" cy="4147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u="sng" spc="600" dirty="0">
                <a:latin typeface="Consolas" panose="020B0609020204030204" pitchFamily="49" charset="0"/>
              </a:rPr>
              <a:t>0</a:t>
            </a:r>
            <a:r>
              <a:rPr lang="en-US" altLang="zh-CN" sz="2800" spc="600" dirty="0">
                <a:latin typeface="Consolas" panose="020B0609020204030204" pitchFamily="49" charset="0"/>
              </a:rPr>
              <a:t>10</a:t>
            </a:r>
            <a:r>
              <a:rPr lang="en-US" altLang="zh-CN" sz="2800" spc="6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8403915" y="3084919"/>
            <a:ext cx="1635058" cy="489707"/>
            <a:chOff x="5017462" y="3209407"/>
            <a:chExt cx="1635058" cy="489707"/>
          </a:xfrm>
        </p:grpSpPr>
        <p:sp>
          <p:nvSpPr>
            <p:cNvPr id="70" name="文本框 69"/>
            <p:cNvSpPr txBox="1"/>
            <p:nvPr/>
          </p:nvSpPr>
          <p:spPr>
            <a:xfrm>
              <a:off x="5017462" y="3209407"/>
              <a:ext cx="1635058" cy="4147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5305076" y="369911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8667570" y="3955407"/>
            <a:ext cx="1635058" cy="498569"/>
            <a:chOff x="5281117" y="4079895"/>
            <a:chExt cx="1635058" cy="498569"/>
          </a:xfrm>
        </p:grpSpPr>
        <p:sp>
          <p:nvSpPr>
            <p:cNvPr id="73" name="文本框 72"/>
            <p:cNvSpPr txBox="1"/>
            <p:nvPr/>
          </p:nvSpPr>
          <p:spPr>
            <a:xfrm>
              <a:off x="5281117" y="4079895"/>
              <a:ext cx="1635058" cy="4147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0000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5563600" y="4578464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8947458" y="4825895"/>
            <a:ext cx="1635058" cy="478403"/>
            <a:chOff x="5561005" y="4950383"/>
            <a:chExt cx="1635058" cy="478403"/>
          </a:xfrm>
        </p:grpSpPr>
        <p:sp>
          <p:nvSpPr>
            <p:cNvPr id="76" name="文本框 75"/>
            <p:cNvSpPr txBox="1"/>
            <p:nvPr/>
          </p:nvSpPr>
          <p:spPr>
            <a:xfrm>
              <a:off x="5561005" y="4950383"/>
              <a:ext cx="1635058" cy="4352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5836638" y="5428786"/>
              <a:ext cx="1030926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直接箭头连接符 77"/>
          <p:cNvCxnSpPr/>
          <p:nvPr/>
        </p:nvCxnSpPr>
        <p:spPr>
          <a:xfrm>
            <a:off x="9579111" y="2212099"/>
            <a:ext cx="0" cy="5634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9855227" y="2222732"/>
            <a:ext cx="0" cy="1412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10139454" y="2250369"/>
            <a:ext cx="0" cy="2202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6359924" y="1799649"/>
            <a:ext cx="1893364" cy="459409"/>
            <a:chOff x="2973471" y="1924137"/>
            <a:chExt cx="1893364" cy="459409"/>
          </a:xfrm>
        </p:grpSpPr>
        <p:sp>
          <p:nvSpPr>
            <p:cNvPr id="82" name="文本框 81"/>
            <p:cNvSpPr txBox="1"/>
            <p:nvPr/>
          </p:nvSpPr>
          <p:spPr>
            <a:xfrm>
              <a:off x="3542960" y="1924137"/>
              <a:ext cx="1323875" cy="4124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spc="600" dirty="0">
                  <a:solidFill>
                    <a:srgbClr val="FF66CC"/>
                  </a:solidFill>
                  <a:latin typeface="Consolas" panose="020B0609020204030204" pitchFamily="49" charset="0"/>
                </a:rPr>
                <a:t>1011</a:t>
              </a:r>
              <a:endParaRPr lang="zh-CN" altLang="en-US" sz="2800" spc="600" dirty="0">
                <a:solidFill>
                  <a:srgbClr val="FF66C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973471" y="20142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除数</a:t>
              </a:r>
              <a:endParaRPr lang="zh-CN" altLang="en-US" dirty="0">
                <a:solidFill>
                  <a:srgbClr val="FF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0301278" y="1406036"/>
            <a:ext cx="884952" cy="369332"/>
            <a:chOff x="6167643" y="1530524"/>
            <a:chExt cx="884952" cy="369332"/>
          </a:xfrm>
        </p:grpSpPr>
        <p:sp>
          <p:nvSpPr>
            <p:cNvPr id="85" name="文本框 84"/>
            <p:cNvSpPr txBox="1"/>
            <p:nvPr/>
          </p:nvSpPr>
          <p:spPr>
            <a:xfrm>
              <a:off x="6637097" y="15305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</a:t>
              </a:r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箭头连接符 85"/>
            <p:cNvCxnSpPr/>
            <p:nvPr/>
          </p:nvCxnSpPr>
          <p:spPr>
            <a:xfrm flipH="1">
              <a:off x="6167643" y="1730041"/>
              <a:ext cx="415427" cy="0"/>
            </a:xfrm>
            <a:prstGeom prst="straightConnector1">
              <a:avLst/>
            </a:prstGeom>
            <a:ln w="349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/>
          <p:cNvSpPr txBox="1"/>
          <p:nvPr/>
        </p:nvSpPr>
        <p:spPr>
          <a:xfrm>
            <a:off x="9398541" y="1320793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80195" y="1320793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961849" y="1320793"/>
            <a:ext cx="39358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spc="6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zh-CN" altLang="en-US" sz="2800" spc="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  <p:bldP spid="24" grpId="0"/>
      <p:bldP spid="25" grpId="0"/>
      <p:bldP spid="45" grpId="0"/>
      <p:bldP spid="46" grpId="0"/>
      <p:bldP spid="47" grpId="0"/>
      <p:bldP spid="56" grpId="0"/>
      <p:bldP spid="62" grpId="0"/>
      <p:bldP spid="66" grpId="0"/>
      <p:bldP spid="67" grpId="0"/>
      <p:bldP spid="68" grpId="0"/>
      <p:bldP spid="87" grpId="0"/>
      <p:bldP spid="88" grpId="0"/>
      <p:bldP spid="8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(7,3</a:t>
            </a:r>
            <a:r>
              <a:rPr lang="en-US" altLang="zh-CN"/>
              <a:t>)</a:t>
            </a:r>
            <a:r>
              <a:rPr lang="zh-CN" altLang="en-US"/>
              <a:t>码   </a:t>
            </a:r>
            <a:r>
              <a:rPr lang="en-US" altLang="zh-CN" dirty="0"/>
              <a:t>G(x)=11101</a:t>
            </a:r>
            <a:r>
              <a:rPr lang="zh-CN" altLang="en-US" dirty="0"/>
              <a:t> 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26855" y="1172586"/>
          <a:ext cx="8677972" cy="459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526"/>
                <a:gridCol w="2210494"/>
                <a:gridCol w="4006952"/>
              </a:tblGrid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原始数据</a:t>
                      </a:r>
                      <a:endParaRPr lang="zh-CN" altLang="en-US" sz="2000" b="1" dirty="0"/>
                    </a:p>
                  </a:txBody>
                  <a:tcPr marL="100029" marR="100029" marT="50015" marB="50015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余数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00029" marR="100029" marT="50015" marB="50015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校验码 </a:t>
                      </a:r>
                      <a:r>
                        <a:rPr lang="en-US" altLang="zh-CN" sz="2000" b="1" dirty="0"/>
                        <a:t>= </a:t>
                      </a:r>
                      <a:r>
                        <a:rPr lang="zh-CN" altLang="en-US" sz="2000" b="1" dirty="0"/>
                        <a:t>原始数据 </a:t>
                      </a:r>
                      <a:r>
                        <a:rPr lang="en-US" altLang="zh-CN" sz="2000" b="1" dirty="0"/>
                        <a:t>+ </a:t>
                      </a:r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余数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00029" marR="100029" marT="50015" marB="50015" anchor="ctr" anchorCtr="1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000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0000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000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0000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001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1101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001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1101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010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0111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010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zh-CN" sz="2600" b="0" kern="120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111</a:t>
                      </a:r>
                      <a:endParaRPr lang="zh-CN" altLang="en-US" sz="2600" b="0" kern="1200" dirty="0">
                        <a:solidFill>
                          <a:srgbClr val="FF66CC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011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1010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011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1010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100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1110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100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1110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101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0011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101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0011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110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1001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110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1001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  <a:tr h="5103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111</a:t>
                      </a:r>
                      <a:endParaRPr lang="zh-CN" altLang="en-US" sz="2600" b="0" dirty="0"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0100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b="0" dirty="0">
                          <a:latin typeface="Consolas" panose="020B0609020204030204" pitchFamily="49" charset="0"/>
                        </a:rPr>
                        <a:t>111 </a:t>
                      </a:r>
                      <a:r>
                        <a:rPr lang="en-US" altLang="zh-CN" sz="2600" b="0" dirty="0">
                          <a:solidFill>
                            <a:srgbClr val="FF66CC"/>
                          </a:solidFill>
                          <a:latin typeface="Consolas" panose="020B0609020204030204" pitchFamily="49" charset="0"/>
                        </a:rPr>
                        <a:t>0100</a:t>
                      </a:r>
                      <a:endParaRPr lang="zh-CN" altLang="en-US" sz="2600" b="0" dirty="0">
                        <a:solidFill>
                          <a:srgbClr val="FF66CC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00029" marR="100029" marT="50015" marB="50015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70701" y="5943099"/>
            <a:ext cx="93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最小码距为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，可检测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位以下的错误，可检测两位错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纠正一位错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常见生成多项式与应用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19606" y="1020728"/>
          <a:ext cx="10340272" cy="5486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5177"/>
                <a:gridCol w="3519266"/>
                <a:gridCol w="4185829"/>
              </a:tblGrid>
              <a:tr h="452684"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CRC</a:t>
                      </a: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编码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多项表达式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CRC-1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奇偶校验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CRC-3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GSM</a:t>
                      </a: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移动网络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x+ 1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CRC-4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ITU-T G.704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x+ 1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CRC-5-ITU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ITU-T G.704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4 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CRC-5-EPC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二代</a:t>
                      </a:r>
                      <a:r>
                        <a:rPr 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RFID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+1</a:t>
                      </a:r>
                      <a:endParaRPr lang="zh-CN" sz="2500" kern="10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CRC-5-USB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令牌包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CRC-6-GSM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GSM</a:t>
                      </a:r>
                      <a:r>
                        <a:rPr lang="zh-CN" sz="18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移动网络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6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CRC-7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MMC/SD</a:t>
                      </a: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452684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CRC-16-CCITT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18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bluetooth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16</a:t>
                      </a: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 x</a:t>
                      </a:r>
                      <a:r>
                        <a:rPr lang="en-US" sz="2100" kern="0" baseline="3000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15</a:t>
                      </a: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2100" kern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+1</a:t>
                      </a:r>
                      <a:endParaRPr lang="zh-CN" sz="2500" kern="10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  <a:tr h="959561">
                <a:tc>
                  <a:txBody>
                    <a:bodyPr/>
                    <a:lstStyle/>
                    <a:p>
                      <a:pPr marL="0" indent="95250" algn="ctr" defTabSz="914400" rtl="0" eaLnBrk="1" latinLnBrk="0" hangingPunct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CRC-32</a:t>
                      </a:r>
                      <a:endParaRPr lang="zh-CN" sz="1800" b="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indent="93345" algn="ctr"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Ehernet</a:t>
                      </a:r>
                      <a:r>
                        <a:rPr lang="zh-CN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SATA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93345" algn="ct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MPEG-2,PKZIP,Gzip…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32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26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23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16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12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11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10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</a:t>
                      </a:r>
                      <a:r>
                        <a:rPr lang="en-US" sz="2100" kern="0" baseline="3000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2100" kern="0" dirty="0">
                          <a:effectLst/>
                          <a:latin typeface="Segoe UI" panose="020B0502040204020203" pitchFamily="34" charset="0"/>
                          <a:ea typeface="微软雅黑" panose="020B0503020204020204" pitchFamily="34" charset="-122"/>
                          <a:cs typeface="Segoe UI" panose="020B0502040204020203" pitchFamily="34" charset="0"/>
                        </a:rPr>
                        <a:t>+x+1</a:t>
                      </a:r>
                      <a:endParaRPr lang="zh-CN" sz="2500" kern="100" dirty="0">
                        <a:effectLst/>
                        <a:latin typeface="Segoe UI" panose="020B0502040204020203" pitchFamily="34" charset="0"/>
                        <a:ea typeface="微软雅黑" panose="020B0503020204020204" pitchFamily="34" charset="-122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99" y="2957056"/>
            <a:ext cx="2172006" cy="1626713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校验码总结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34034" y="1324287"/>
          <a:ext cx="11334832" cy="4747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011"/>
                <a:gridCol w="3001384"/>
                <a:gridCol w="3141232"/>
                <a:gridCol w="3453205"/>
              </a:tblGrid>
              <a:tr h="67818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偶校验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可检一位错海明码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r>
                        <a:rPr lang="zh-CN" altLang="en-US" sz="2000" dirty="0"/>
                        <a:t>循环冗余校验码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冗余信息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i="1" dirty="0"/>
                        <a:t>r=1</a:t>
                      </a:r>
                      <a:endParaRPr lang="zh-CN" altLang="en-US" sz="19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i="1" dirty="0"/>
                        <a:t>r&gt;1</a:t>
                      </a:r>
                      <a:endParaRPr lang="zh-CN" altLang="en-US" sz="19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i="1" dirty="0"/>
                        <a:t>r&gt;1</a:t>
                      </a:r>
                      <a:endParaRPr lang="zh-CN" altLang="en-US" sz="1900" b="1" i="1" dirty="0"/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编码规则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数位中</a:t>
                      </a:r>
                      <a:r>
                        <a:rPr lang="en-US" altLang="zh-CN" sz="1900" dirty="0"/>
                        <a:t>1</a:t>
                      </a:r>
                      <a:r>
                        <a:rPr lang="zh-CN" altLang="en-US" sz="1900" dirty="0"/>
                        <a:t>的个数为偶数</a:t>
                      </a:r>
                      <a:endParaRPr lang="zh-CN" altLang="en-U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/>
                        <a:t>r</a:t>
                      </a:r>
                      <a:r>
                        <a:rPr lang="zh-CN" altLang="en-US" sz="1900" dirty="0"/>
                        <a:t>个校验组中</a:t>
                      </a:r>
                      <a:r>
                        <a:rPr lang="en-US" altLang="zh-CN" sz="1900" dirty="0"/>
                        <a:t>1</a:t>
                      </a:r>
                      <a:r>
                        <a:rPr lang="zh-CN" altLang="en-US" sz="1900" dirty="0"/>
                        <a:t>的个数为偶数</a:t>
                      </a:r>
                      <a:endParaRPr lang="zh-CN" altLang="en-U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校验码被生成多项式整除</a:t>
                      </a:r>
                      <a:endParaRPr lang="zh-CN" altLang="en-US" sz="1900" dirty="0"/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校验码公式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=  D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⊕ D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…⊕ </a:t>
                      </a:r>
                      <a:r>
                        <a:rPr lang="en-US" altLang="zh-CN" sz="1900" b="1" i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900" b="1" i="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endParaRPr lang="zh-CN" altLang="en-US" sz="1900" b="1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lang="en-US" altLang="zh-CN" sz="1900" b="1" i="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 H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 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⊕ H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…H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zh-CN" altLang="en-US" sz="1900" b="1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i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P= (M(x)*2</a:t>
                      </a:r>
                      <a:r>
                        <a:rPr lang="en-US" altLang="zh-CN" sz="1900" b="1" i="0" kern="1200" baseline="7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900" b="1" i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% G(x)</a:t>
                      </a:r>
                      <a:endParaRPr lang="zh-CN" altLang="en-US" sz="1900" b="1" i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最小码距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/>
                        <a:t>2</a:t>
                      </a:r>
                      <a:endParaRPr lang="zh-CN" altLang="en-US" sz="1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/>
                        <a:t>3</a:t>
                      </a:r>
                      <a:endParaRPr lang="zh-CN" altLang="en-US" sz="1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/>
                        <a:t>&gt;=3</a:t>
                      </a:r>
                      <a:endParaRPr lang="zh-CN" altLang="en-US" sz="1900" b="1" dirty="0"/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检错依据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900" b="1" dirty="0"/>
                        <a:t>G=P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⊕D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⊕ D</a:t>
                      </a:r>
                      <a:r>
                        <a:rPr lang="en-US" altLang="zh-CN" sz="1900" b="1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9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…⊕ </a:t>
                      </a:r>
                      <a:r>
                        <a:rPr lang="en-US" altLang="zh-CN" sz="1900" b="1" i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900" b="1" i="0" baseline="-250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altLang="zh-CN" sz="1900" b="1" dirty="0"/>
                        <a:t>=0</a:t>
                      </a:r>
                      <a:endParaRPr lang="zh-CN" altLang="en-US" sz="1900" b="1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900" b="1" dirty="0"/>
                        <a:t>G</a:t>
                      </a:r>
                      <a:r>
                        <a:rPr lang="en-US" altLang="zh-CN" sz="1900" b="1" baseline="-25000" dirty="0"/>
                        <a:t>r</a:t>
                      </a:r>
                      <a:r>
                        <a:rPr lang="en-US" altLang="zh-CN" sz="1900" b="1" dirty="0"/>
                        <a:t>…G</a:t>
                      </a:r>
                      <a:r>
                        <a:rPr lang="en-US" altLang="zh-CN" sz="1900" b="1" baseline="-25000" dirty="0"/>
                        <a:t>2</a:t>
                      </a:r>
                      <a:r>
                        <a:rPr lang="en-US" altLang="zh-CN" sz="1900" b="1" dirty="0"/>
                        <a:t>G</a:t>
                      </a:r>
                      <a:r>
                        <a:rPr lang="en-US" altLang="zh-CN" sz="1900" b="1" baseline="-25000" dirty="0"/>
                        <a:t>1 </a:t>
                      </a:r>
                      <a:r>
                        <a:rPr lang="en-US" altLang="zh-CN" sz="1900" b="1" baseline="0" dirty="0"/>
                        <a:t>=  0  </a:t>
                      </a:r>
                      <a:endParaRPr lang="zh-CN" altLang="en-US" sz="1900" b="1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/>
                        <a:t>R(x) = 0</a:t>
                      </a:r>
                      <a:endParaRPr lang="zh-CN" altLang="en-US" sz="1900" b="1" dirty="0"/>
                    </a:p>
                  </a:txBody>
                  <a:tcPr anchor="ctr"/>
                </a:tc>
              </a:tr>
              <a:tr h="678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编码特性</a:t>
                      </a:r>
                      <a:endParaRPr lang="zh-CN" altLang="en-US" sz="20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实现简单，编码效率高</a:t>
                      </a:r>
                      <a:endParaRPr lang="zh-CN" altLang="en-U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可纠一位错</a:t>
                      </a:r>
                      <a:endParaRPr lang="en-US" altLang="zh-CN" sz="1900" dirty="0"/>
                    </a:p>
                    <a:p>
                      <a:pPr algn="ctr"/>
                      <a:r>
                        <a:rPr lang="zh-CN" altLang="en-US" sz="1900" dirty="0"/>
                        <a:t>数位较多时编码效率高</a:t>
                      </a:r>
                      <a:endParaRPr lang="zh-CN" altLang="en-U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/>
                        <a:t>检错能力更强</a:t>
                      </a:r>
                      <a:endParaRPr lang="en-US" altLang="zh-CN" sz="1900" dirty="0"/>
                    </a:p>
                    <a:p>
                      <a:pPr algn="ctr"/>
                      <a:r>
                        <a:rPr lang="zh-CN" altLang="en-US" sz="1900" dirty="0"/>
                        <a:t>数位较多时编码效率高</a:t>
                      </a:r>
                      <a:endParaRPr lang="zh-CN" altLang="en-US" sz="19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汉字标准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GB2312-1980(GB0)(</a:t>
            </a:r>
            <a:r>
              <a:rPr lang="zh-CN" altLang="en-US" dirty="0"/>
              <a:t>简体</a:t>
            </a:r>
            <a:r>
              <a:rPr lang="en-US" altLang="zh-CN" dirty="0"/>
              <a:t>)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6763</a:t>
            </a:r>
            <a:r>
              <a:rPr lang="zh-CN" altLang="en-US" sz="2200" dirty="0"/>
              <a:t>个汉字 </a:t>
            </a:r>
            <a:endParaRPr lang="zh-CN" altLang="en-US" sz="2200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GB13000-1993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20902</a:t>
            </a:r>
            <a:r>
              <a:rPr lang="zh-CN" altLang="en-US" sz="2200" dirty="0"/>
              <a:t>个汉字 </a:t>
            </a:r>
            <a:r>
              <a:rPr lang="en-US" altLang="zh-CN" sz="2200" dirty="0"/>
              <a:t>(Unicode 1.1</a:t>
            </a:r>
            <a:r>
              <a:rPr lang="zh-CN" altLang="en-US" sz="2200" dirty="0"/>
              <a:t>版本</a:t>
            </a:r>
            <a:r>
              <a:rPr lang="en-US" altLang="zh-CN" sz="2200" dirty="0"/>
              <a:t>)</a:t>
            </a:r>
            <a:endParaRPr lang="en-US" altLang="zh-CN" sz="2200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汉字扩展规范</a:t>
            </a:r>
            <a:r>
              <a:rPr lang="en-US" altLang="zh-CN" sz="2200" dirty="0"/>
              <a:t>GBK1.0 </a:t>
            </a:r>
            <a:r>
              <a:rPr lang="zh-CN" altLang="en-US" dirty="0"/>
              <a:t>标准</a:t>
            </a:r>
            <a:r>
              <a:rPr lang="en-US" altLang="zh-CN" sz="2200" dirty="0"/>
              <a:t>1995</a:t>
            </a:r>
            <a:r>
              <a:rPr lang="zh-CN" altLang="en-US" dirty="0"/>
              <a:t>（非国家标准）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21003</a:t>
            </a:r>
            <a:r>
              <a:rPr lang="zh-CN" altLang="en-US" sz="2200" dirty="0"/>
              <a:t>个字符（兼容</a:t>
            </a:r>
            <a:r>
              <a:rPr lang="en-US" altLang="zh-CN" sz="2200" dirty="0"/>
              <a:t>GB2312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GB18030-2000   (1/2/4</a:t>
            </a:r>
            <a:r>
              <a:rPr lang="zh-CN" altLang="en-US" dirty="0"/>
              <a:t>字节编码</a:t>
            </a:r>
            <a:r>
              <a:rPr lang="en-US" altLang="zh-CN" dirty="0"/>
              <a:t>)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27484</a:t>
            </a:r>
            <a:r>
              <a:rPr lang="zh-CN" altLang="en-US" sz="2200" dirty="0"/>
              <a:t>汉字   （向下兼容</a:t>
            </a:r>
            <a:r>
              <a:rPr lang="en-US" altLang="zh-CN" sz="2200" dirty="0"/>
              <a:t>GB2312 GBK</a:t>
            </a:r>
            <a:r>
              <a:rPr lang="zh-CN" altLang="en-US" sz="2200" dirty="0"/>
              <a:t>，</a:t>
            </a:r>
            <a:r>
              <a:rPr lang="en-US" altLang="zh-CN" sz="2200" dirty="0"/>
              <a:t>GB13000</a:t>
            </a:r>
            <a:r>
              <a:rPr lang="zh-CN" altLang="en-US" sz="2200" dirty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&lt;META content="text/html; </a:t>
            </a:r>
            <a:r>
              <a:rPr lang="en-US" altLang="zh-CN" dirty="0">
                <a:solidFill>
                  <a:schemeClr val="accent2"/>
                </a:solidFill>
              </a:rPr>
              <a:t>charset=gb2312</a:t>
            </a:r>
            <a:r>
              <a:rPr lang="en-US" altLang="zh-CN" dirty="0"/>
              <a:t>"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/>
              <a:t>                     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 http-</a:t>
            </a:r>
            <a:r>
              <a:rPr lang="en-US" altLang="zh-CN" dirty="0" err="1"/>
              <a:t>equiv</a:t>
            </a:r>
            <a:r>
              <a:rPr lang="en-US" altLang="zh-CN" dirty="0"/>
              <a:t>=Content-Type&gt;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charset=gb2312 </a:t>
            </a:r>
            <a:r>
              <a:rPr lang="zh-CN" altLang="en-US" dirty="0"/>
              <a:t>简体中文 </a:t>
            </a:r>
            <a:br>
              <a:rPr lang="zh-CN" altLang="en-US" dirty="0"/>
            </a:br>
            <a:r>
              <a:rPr lang="en-US" altLang="zh-CN" dirty="0"/>
              <a:t>charset=big5 </a:t>
            </a:r>
            <a:r>
              <a:rPr lang="zh-CN" altLang="en-US" dirty="0"/>
              <a:t>繁体中文 </a:t>
            </a:r>
            <a:br>
              <a:rPr lang="zh-CN" altLang="en-US" dirty="0"/>
            </a:br>
            <a:r>
              <a:rPr lang="en-US" altLang="zh-CN" dirty="0"/>
              <a:t>charset=EUC_KR </a:t>
            </a:r>
            <a:r>
              <a:rPr lang="zh-CN" altLang="en-US" dirty="0"/>
              <a:t>韩语 </a:t>
            </a:r>
            <a:br>
              <a:rPr lang="zh-CN" altLang="en-US" dirty="0"/>
            </a:br>
            <a:r>
              <a:rPr lang="en-US" altLang="zh-CN" dirty="0"/>
              <a:t>charset=</a:t>
            </a:r>
            <a:r>
              <a:rPr lang="en-US" altLang="zh-CN" dirty="0" err="1"/>
              <a:t>Shift_JIS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/>
              <a:t>EUC_JP </a:t>
            </a:r>
            <a:r>
              <a:rPr lang="zh-CN" altLang="en-US" dirty="0"/>
              <a:t>日语 </a:t>
            </a:r>
            <a:br>
              <a:rPr lang="zh-CN" altLang="en-US" dirty="0"/>
            </a:br>
            <a:r>
              <a:rPr lang="en-US" altLang="zh-CN" dirty="0"/>
              <a:t>charset=KOI8-R/Windows-1251</a:t>
            </a:r>
            <a:r>
              <a:rPr lang="zh-CN" altLang="en-US" dirty="0"/>
              <a:t>俄语 </a:t>
            </a:r>
            <a:br>
              <a:rPr lang="zh-CN" altLang="en-US" dirty="0"/>
            </a:br>
            <a:r>
              <a:rPr lang="en-US" altLang="zh-CN" dirty="0"/>
              <a:t>charset=iso-8859-2 </a:t>
            </a:r>
            <a:r>
              <a:rPr lang="zh-CN" altLang="en-US" dirty="0"/>
              <a:t>中欧语系</a:t>
            </a:r>
            <a:br>
              <a:rPr lang="zh-CN" altLang="en-US" dirty="0"/>
            </a:br>
            <a:r>
              <a:rPr lang="en-US" altLang="zh-CN" dirty="0"/>
              <a:t>charset=utf-8 </a:t>
            </a:r>
            <a:r>
              <a:rPr lang="en-US" altLang="zh-CN" dirty="0" err="1"/>
              <a:t>unicode</a:t>
            </a:r>
            <a:r>
              <a:rPr lang="zh-CN" altLang="en-US" dirty="0"/>
              <a:t>多语言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646" y="942764"/>
            <a:ext cx="23907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66" y="4221125"/>
            <a:ext cx="3766555" cy="222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Unicode           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www.unicode.org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0751820" cy="563689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又称（统一码、万国码、单一码)是计算机科学领域里的一项</a:t>
            </a:r>
            <a:r>
              <a:rPr lang="zh-CN" altLang="en-US" dirty="0">
                <a:solidFill>
                  <a:srgbClr val="C00000"/>
                </a:solidFill>
              </a:rPr>
              <a:t>业界标准</a:t>
            </a:r>
            <a:r>
              <a:rPr lang="zh-CN" altLang="en-US" dirty="0"/>
              <a:t>，包括</a:t>
            </a:r>
            <a:r>
              <a:rPr lang="zh-CN" altLang="en-US" dirty="0">
                <a:solidFill>
                  <a:srgbClr val="C00000"/>
                </a:solidFill>
              </a:rPr>
              <a:t>字符集、编码方案</a:t>
            </a:r>
            <a:r>
              <a:rPr lang="zh-CN" altLang="en-US" dirty="0"/>
              <a:t>等。Unicode是为了解决传统的字符编码方案的局限而产生的，用于</a:t>
            </a:r>
            <a:r>
              <a:rPr lang="zh-CN" altLang="en-US" dirty="0">
                <a:solidFill>
                  <a:srgbClr val="FF0000"/>
                </a:solidFill>
              </a:rPr>
              <a:t>克服字符数字的限制</a:t>
            </a:r>
            <a:r>
              <a:rPr lang="zh-CN" altLang="en-US" dirty="0"/>
              <a:t>，它为</a:t>
            </a:r>
            <a:r>
              <a:rPr lang="zh-CN" altLang="en-US" dirty="0">
                <a:solidFill>
                  <a:srgbClr val="FF0000"/>
                </a:solidFill>
              </a:rPr>
              <a:t>每种语言</a:t>
            </a:r>
            <a:r>
              <a:rPr lang="zh-CN" altLang="en-US" dirty="0"/>
              <a:t>中的每个字符设定了</a:t>
            </a:r>
            <a:r>
              <a:rPr lang="zh-CN" altLang="en-US" dirty="0">
                <a:solidFill>
                  <a:srgbClr val="FF0000"/>
                </a:solidFill>
              </a:rPr>
              <a:t>统一</a:t>
            </a:r>
            <a:r>
              <a:rPr lang="zh-CN" altLang="en-US" dirty="0"/>
              <a:t>并且</a:t>
            </a:r>
            <a:r>
              <a:rPr lang="zh-CN" altLang="en-US" dirty="0">
                <a:solidFill>
                  <a:srgbClr val="FF0000"/>
                </a:solidFill>
              </a:rPr>
              <a:t>唯一的二进制编码</a:t>
            </a:r>
            <a:r>
              <a:rPr lang="zh-CN" altLang="en-US" dirty="0"/>
              <a:t>，以满足</a:t>
            </a:r>
            <a:r>
              <a:rPr lang="zh-CN" altLang="en-US" dirty="0">
                <a:solidFill>
                  <a:srgbClr val="FF0000"/>
                </a:solidFill>
              </a:rPr>
              <a:t>跨语言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跨平台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文本转换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处理的要求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16 bit </a:t>
            </a:r>
            <a:r>
              <a:rPr lang="zh-CN" altLang="en-US" dirty="0"/>
              <a:t>字符集，</a:t>
            </a:r>
            <a:r>
              <a:rPr lang="en-US" altLang="zh-CN" dirty="0"/>
              <a:t>65536 Unicode </a:t>
            </a:r>
            <a:r>
              <a:rPr lang="zh-CN" altLang="en-US" dirty="0"/>
              <a:t>字符</a:t>
            </a:r>
            <a:endParaRPr lang="zh-CN" altLang="en-US" dirty="0"/>
          </a:p>
        </p:txBody>
      </p:sp>
      <p:pic>
        <p:nvPicPr>
          <p:cNvPr id="5" name="Picture 5" descr="Unicode Globe + IUC 29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06" y="3338624"/>
            <a:ext cx="4077797" cy="278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 Character Set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ISO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UCS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ISO 10646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UCS-2 UCS-4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UTF (Unicode Transform format)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UTF-7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UTF-8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UTF-16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记事本编码区别？  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7067" y="1004492"/>
            <a:ext cx="7353031" cy="5040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54966" y="5775367"/>
            <a:ext cx="920365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字符编码笔记：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UTF-8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http://www.ruanyifeng.com/blog/2007/10/ascii_unicode_and_utf-8.html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2.1 </a:t>
            </a:r>
            <a:r>
              <a:rPr lang="zh-CN" altLang="en-US" dirty="0"/>
              <a:t>非数值数据表示法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2.2 </a:t>
            </a:r>
            <a:r>
              <a:rPr lang="zh-CN" altLang="en-US" b="1" dirty="0">
                <a:solidFill>
                  <a:srgbClr val="C00000"/>
                </a:solidFill>
              </a:rPr>
              <a:t>数值数据表示法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计算机数值数据表示的特点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进位制数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数的定点、浮点表示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机器数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计算机数据编码需要考虑的因素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支持的数据类型  </a:t>
            </a:r>
            <a:r>
              <a:rPr lang="en-US" altLang="zh-CN" dirty="0"/>
              <a:t>(</a:t>
            </a:r>
            <a:r>
              <a:rPr lang="zh-CN" altLang="en-US" dirty="0"/>
              <a:t>小数、整数、实数和复数） 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数值范围</a:t>
            </a:r>
            <a:r>
              <a:rPr lang="en-US" altLang="zh-CN" dirty="0"/>
              <a:t>, </a:t>
            </a:r>
            <a:r>
              <a:rPr lang="zh-CN" altLang="en-US" dirty="0"/>
              <a:t>数值精度 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数值存储和处理所需的硬件代价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少量简单的基本符号表示大量复杂的信息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状态简单</a:t>
            </a:r>
            <a:r>
              <a:rPr lang="en-US" altLang="zh-CN" dirty="0"/>
              <a:t>,</a:t>
            </a:r>
            <a:r>
              <a:rPr lang="zh-CN" altLang="en-US" dirty="0"/>
              <a:t>电路实现简单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运算处理方便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是否有利于软件移植</a:t>
            </a:r>
            <a:endParaRPr lang="en-US" altLang="zh-CN" dirty="0"/>
          </a:p>
          <a:p>
            <a:pPr lvl="1"/>
            <a:endParaRPr lang="zh-CN" altLang="en-US" dirty="0"/>
          </a:p>
          <a:p>
            <a:pPr eaLnBrk="1" hangingPunct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39" y="3479800"/>
            <a:ext cx="3089021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2.1 </a:t>
            </a:r>
            <a:r>
              <a:rPr lang="zh-CN" altLang="en-US" b="1" dirty="0">
                <a:solidFill>
                  <a:srgbClr val="C00000"/>
                </a:solidFill>
              </a:rPr>
              <a:t>非数值数据表示法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2.2 </a:t>
            </a:r>
            <a:r>
              <a:rPr lang="zh-CN" altLang="en-US" dirty="0"/>
              <a:t>数值数据表示法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04" y="3203426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vs. Computer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人们日常生活采用</a:t>
            </a:r>
            <a:r>
              <a:rPr lang="en-US" altLang="zh-CN" dirty="0"/>
              <a:t>10</a:t>
            </a:r>
            <a:r>
              <a:rPr lang="zh-CN" altLang="en-US" dirty="0"/>
              <a:t>进制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天生</a:t>
            </a:r>
            <a:r>
              <a:rPr lang="en-US" altLang="zh-CN" dirty="0"/>
              <a:t>10</a:t>
            </a:r>
            <a:r>
              <a:rPr lang="zh-CN" altLang="en-US" dirty="0"/>
              <a:t>个手指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计算机采用二进制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计算机采用电子开关</a:t>
            </a:r>
            <a:endParaRPr lang="zh-CN" alt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开关仅仅包括两个状态 </a:t>
            </a:r>
            <a:r>
              <a:rPr lang="en-US" altLang="zh-CN" sz="2200" dirty="0"/>
              <a:t>ON OFF</a:t>
            </a:r>
            <a:endParaRPr lang="en-US" altLang="zh-CN" sz="2200" dirty="0"/>
          </a:p>
          <a:p>
            <a:endParaRPr lang="zh-CN" altLang="en-US" dirty="0"/>
          </a:p>
        </p:txBody>
      </p:sp>
      <p:pic>
        <p:nvPicPr>
          <p:cNvPr id="5" name="Picture 4" descr="j031558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30" y="4015189"/>
            <a:ext cx="2972970" cy="211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j01963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488" y="1153270"/>
            <a:ext cx="1849968" cy="22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</a:t>
            </a:r>
            <a:r>
              <a:rPr lang="zh-CN" altLang="zh-CN" dirty="0"/>
              <a:t>进制编码特点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十进制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0123456789</a:t>
            </a:r>
            <a:r>
              <a:rPr lang="zh-CN" altLang="en-US" dirty="0"/>
              <a:t>共</a:t>
            </a:r>
            <a:r>
              <a:rPr lang="en-US" altLang="zh-CN" dirty="0"/>
              <a:t>10</a:t>
            </a:r>
            <a:r>
              <a:rPr lang="zh-CN" altLang="en-US" dirty="0"/>
              <a:t>种状态，状态过多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运算组合状态过多</a:t>
            </a:r>
            <a:endParaRPr lang="zh-CN" altLang="en-US" sz="650" dirty="0"/>
          </a:p>
          <a:p>
            <a:pPr>
              <a:lnSpc>
                <a:spcPct val="130000"/>
              </a:lnSpc>
            </a:pPr>
            <a:r>
              <a:rPr lang="zh-CN" altLang="en-US" dirty="0"/>
              <a:t>二进制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符号数最少，</a:t>
            </a:r>
            <a:r>
              <a:rPr lang="zh-CN" altLang="en-US" sz="2200" dirty="0">
                <a:latin typeface="宋体" panose="02010600030101010101" pitchFamily="2" charset="-122"/>
              </a:rPr>
              <a:t>“</a:t>
            </a:r>
            <a:r>
              <a:rPr lang="en-US" altLang="zh-CN" sz="2200" dirty="0">
                <a:latin typeface="华文新魏" panose="02010800040101010101" pitchFamily="2" charset="-122"/>
              </a:rPr>
              <a:t>0</a:t>
            </a:r>
            <a:r>
              <a:rPr lang="zh-CN" altLang="en-US" sz="2200" dirty="0">
                <a:latin typeface="华文新魏" panose="02010800040101010101" pitchFamily="2" charset="-122"/>
              </a:rPr>
              <a:t>、</a:t>
            </a:r>
            <a:r>
              <a:rPr lang="en-US" altLang="zh-CN" sz="2200" dirty="0">
                <a:latin typeface="华文新魏" panose="02010800040101010101" pitchFamily="2" charset="-122"/>
              </a:rPr>
              <a:t>1</a:t>
            </a:r>
            <a:r>
              <a:rPr lang="en-US" altLang="zh-CN" sz="2200" dirty="0">
                <a:latin typeface="宋体" panose="02010600030101010101" pitchFamily="2" charset="-122"/>
              </a:rPr>
              <a:t>”</a:t>
            </a:r>
            <a:r>
              <a:rPr lang="en-US" altLang="zh-CN" sz="2200" dirty="0">
                <a:latin typeface="华文新魏" panose="02010800040101010101" pitchFamily="2" charset="-122"/>
              </a:rPr>
              <a:t> </a:t>
            </a:r>
            <a:r>
              <a:rPr lang="zh-CN" altLang="en-US" sz="2200" dirty="0">
                <a:latin typeface="华文新魏" panose="02010800040101010101" pitchFamily="2" charset="-122"/>
              </a:rPr>
              <a:t>物理上容易实现，</a:t>
            </a:r>
            <a:endParaRPr lang="zh-CN" altLang="en-US" sz="2200" dirty="0"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可以表示任何对象</a:t>
            </a:r>
            <a:r>
              <a:rPr lang="en-US" altLang="zh-CN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字符，数值，逻辑值</a:t>
            </a:r>
            <a:r>
              <a:rPr lang="en-US" altLang="zh-CN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)</a:t>
            </a:r>
            <a:endParaRPr lang="en-US" altLang="zh-CN" sz="2200" dirty="0">
              <a:latin typeface="华文新魏" panose="02010800040101010101" pitchFamily="2" charset="-122"/>
              <a:sym typeface="Wingdings" panose="05000000000000000000" pitchFamily="2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运算规则简单</a:t>
            </a:r>
            <a:endParaRPr lang="zh-CN" altLang="en-US" sz="2200" dirty="0">
              <a:latin typeface="华文新魏" panose="02010800040101010101" pitchFamily="2" charset="-122"/>
            </a:endParaRPr>
          </a:p>
          <a:p>
            <a:pPr lvl="2" eaLnBrk="1" hangingPunct="1">
              <a:lnSpc>
                <a:spcPct val="130000"/>
              </a:lnSpc>
            </a:pP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 + 1 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1 + 0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1    1 + 1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0     0 + 0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0</a:t>
            </a:r>
            <a:endParaRPr lang="en-US" altLang="zh-CN" sz="22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lvl="2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仅仅三种运算规则，一个异或门即可完成该运算</a:t>
            </a:r>
            <a:endParaRPr lang="zh-CN" altLang="en-US" dirty="0">
              <a:latin typeface="华文新魏" panose="02010800040101010101" pitchFamily="2" charset="-122"/>
            </a:endParaRPr>
          </a:p>
          <a:p>
            <a:endParaRPr lang="zh-CN" altLang="en-US" sz="1400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sz="105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</a:rPr>
              <a:t>进制表示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487" y="2460472"/>
            <a:ext cx="10233055" cy="170368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/>
          <a:p>
            <a:pPr marL="457200" lvl="1" indent="0"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N  </a:t>
            </a:r>
            <a:r>
              <a:rPr lang="zh-CN" altLang="en-US" sz="1800" b="1" dirty="0">
                <a:solidFill>
                  <a:schemeClr val="tx1"/>
                </a:solidFill>
              </a:rPr>
              <a:t>代表一个数值                        </a:t>
            </a:r>
            <a:r>
              <a:rPr lang="en-US" altLang="zh-CN" sz="1800" b="1" dirty="0">
                <a:solidFill>
                  <a:schemeClr val="tx1"/>
                </a:solidFill>
              </a:rPr>
              <a:t>r </a:t>
            </a:r>
            <a:r>
              <a:rPr lang="zh-CN" altLang="en-US" sz="1800" b="1" dirty="0">
                <a:solidFill>
                  <a:schemeClr val="tx1"/>
                </a:solidFill>
              </a:rPr>
              <a:t>是这个数制的基</a:t>
            </a:r>
            <a:r>
              <a:rPr lang="en-US" altLang="zh-CN" sz="1800" b="1" dirty="0">
                <a:solidFill>
                  <a:schemeClr val="tx1"/>
                </a:solidFill>
              </a:rPr>
              <a:t>(Radix)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1800" b="1" dirty="0" err="1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   </a:t>
            </a:r>
            <a:r>
              <a:rPr lang="zh-CN" altLang="en-US" sz="1800" b="1" dirty="0">
                <a:solidFill>
                  <a:schemeClr val="tx1"/>
                </a:solidFill>
              </a:rPr>
              <a:t>表示这些符号排列的位号       </a:t>
            </a:r>
            <a:r>
              <a:rPr lang="en-US" altLang="zh-CN" sz="1800" b="1" dirty="0">
                <a:solidFill>
                  <a:schemeClr val="tx1"/>
                </a:solidFill>
              </a:rPr>
              <a:t>D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是位号为</a:t>
            </a:r>
            <a:r>
              <a:rPr lang="en-US" altLang="zh-CN" sz="1800" b="1" dirty="0" err="1">
                <a:solidFill>
                  <a:schemeClr val="tx1"/>
                </a:solidFill>
              </a:rPr>
              <a:t>i</a:t>
            </a:r>
            <a:r>
              <a:rPr lang="zh-CN" altLang="en-US" sz="1800" b="1" dirty="0">
                <a:solidFill>
                  <a:schemeClr val="tx1"/>
                </a:solidFill>
              </a:rPr>
              <a:t>的位上的一个符号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1800" b="1" dirty="0" err="1">
                <a:solidFill>
                  <a:schemeClr val="tx1"/>
                </a:solidFill>
              </a:rPr>
              <a:t>r</a:t>
            </a:r>
            <a:r>
              <a:rPr lang="en-US" altLang="zh-CN" sz="1800" b="1" baseline="50000" dirty="0" err="1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  </a:t>
            </a:r>
            <a:r>
              <a:rPr lang="zh-CN" altLang="en-US" sz="1800" b="1" dirty="0">
                <a:solidFill>
                  <a:schemeClr val="tx1"/>
                </a:solidFill>
              </a:rPr>
              <a:t>是位号为</a:t>
            </a:r>
            <a:r>
              <a:rPr lang="en-US" altLang="zh-CN" sz="1800" b="1" dirty="0" err="1">
                <a:solidFill>
                  <a:schemeClr val="tx1"/>
                </a:solidFill>
              </a:rPr>
              <a:t>i</a:t>
            </a:r>
            <a:r>
              <a:rPr lang="zh-CN" altLang="en-US" sz="1800" b="1" dirty="0">
                <a:solidFill>
                  <a:schemeClr val="tx1"/>
                </a:solidFill>
              </a:rPr>
              <a:t>的位上的 </a:t>
            </a:r>
            <a:r>
              <a:rPr lang="en-US" altLang="zh-CN" sz="1800" b="1" dirty="0">
                <a:solidFill>
                  <a:schemeClr val="tx1"/>
                </a:solidFill>
              </a:rPr>
              <a:t>1 </a:t>
            </a:r>
            <a:r>
              <a:rPr lang="zh-CN" altLang="en-US" sz="1800" b="1" dirty="0">
                <a:solidFill>
                  <a:schemeClr val="tx1"/>
                </a:solidFill>
              </a:rPr>
              <a:t>代表的值   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D</a:t>
            </a:r>
            <a:r>
              <a:rPr lang="en-US" altLang="zh-CN" sz="1800" b="1" baseline="-25000" dirty="0">
                <a:solidFill>
                  <a:schemeClr val="tx1"/>
                </a:solidFill>
              </a:rPr>
              <a:t>i</a:t>
            </a:r>
            <a:r>
              <a:rPr lang="en-US" altLang="zh-CN" sz="1800" b="1" dirty="0">
                <a:solidFill>
                  <a:schemeClr val="tx1"/>
                </a:solidFill>
              </a:rPr>
              <a:t>*</a:t>
            </a:r>
            <a:r>
              <a:rPr lang="en-US" altLang="zh-CN" sz="1800" b="1" dirty="0" err="1">
                <a:solidFill>
                  <a:schemeClr val="tx1"/>
                </a:solidFill>
              </a:rPr>
              <a:t>r</a:t>
            </a:r>
            <a:r>
              <a:rPr lang="en-US" altLang="zh-CN" sz="1800" b="1" baseline="50000" dirty="0" err="1">
                <a:solidFill>
                  <a:schemeClr val="tx1"/>
                </a:solidFill>
              </a:rPr>
              <a:t>i</a:t>
            </a:r>
            <a:r>
              <a:rPr lang="en-US" altLang="zh-CN" sz="1800" b="1" baseline="50000" dirty="0">
                <a:solidFill>
                  <a:schemeClr val="tx1"/>
                </a:solidFill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</a:rPr>
              <a:t>是第</a:t>
            </a:r>
            <a:r>
              <a:rPr lang="en-US" altLang="zh-CN" sz="1800" b="1" dirty="0" err="1">
                <a:solidFill>
                  <a:schemeClr val="tx1"/>
                </a:solidFill>
              </a:rPr>
              <a:t>i</a:t>
            </a:r>
            <a:r>
              <a:rPr lang="zh-CN" altLang="en-US" sz="1800" b="1" dirty="0">
                <a:solidFill>
                  <a:schemeClr val="tx1"/>
                </a:solidFill>
              </a:rPr>
              <a:t>位的所代表的实际值 ， 表示</a:t>
            </a:r>
            <a:r>
              <a:rPr lang="en-US" altLang="zh-CN" sz="1800" b="1" dirty="0">
                <a:solidFill>
                  <a:schemeClr val="tx1"/>
                </a:solidFill>
              </a:rPr>
              <a:t>m+k+1</a:t>
            </a:r>
            <a:r>
              <a:rPr lang="zh-CN" altLang="en-US" sz="1800" b="1" dirty="0">
                <a:solidFill>
                  <a:schemeClr val="tx1"/>
                </a:solidFill>
              </a:rPr>
              <a:t>位的值求累加和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704" y="928837"/>
            <a:ext cx="2853166" cy="1403622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913458" y="4352766"/>
            <a:ext cx="10515600" cy="1882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Forte" panose="03060902040502070203" pitchFamily="66" charset="0"/>
              </a:rPr>
              <a:t>(10456)</a:t>
            </a:r>
            <a:r>
              <a:rPr lang="en-US" altLang="zh-CN" baseline="-25000" dirty="0">
                <a:latin typeface="Forte" panose="03060902040502070203" pitchFamily="66" charset="0"/>
              </a:rPr>
              <a:t>10 </a:t>
            </a:r>
            <a:r>
              <a:rPr lang="zh-CN" altLang="en-US" dirty="0">
                <a:latin typeface="Forte" panose="03060902040502070203" pitchFamily="66" charset="0"/>
              </a:rPr>
              <a:t>＝ </a:t>
            </a:r>
            <a:r>
              <a:rPr lang="en-US" altLang="zh-CN" dirty="0">
                <a:latin typeface="Forte" panose="03060902040502070203" pitchFamily="66" charset="0"/>
              </a:rPr>
              <a:t>1×10</a:t>
            </a:r>
            <a:r>
              <a:rPr lang="en-US" altLang="zh-CN" baseline="50000" dirty="0">
                <a:latin typeface="Forte" panose="03060902040502070203" pitchFamily="66" charset="0"/>
              </a:rPr>
              <a:t>4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0×10</a:t>
            </a:r>
            <a:r>
              <a:rPr lang="en-US" altLang="zh-CN" baseline="50000" dirty="0">
                <a:latin typeface="Forte" panose="03060902040502070203" pitchFamily="66" charset="0"/>
              </a:rPr>
              <a:t>3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4×10</a:t>
            </a:r>
            <a:r>
              <a:rPr lang="en-US" altLang="zh-CN" baseline="50000" dirty="0">
                <a:latin typeface="Forte" panose="03060902040502070203" pitchFamily="66" charset="0"/>
              </a:rPr>
              <a:t>2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5×10</a:t>
            </a:r>
            <a:r>
              <a:rPr lang="en-US" altLang="zh-CN" baseline="50000" dirty="0">
                <a:latin typeface="Forte" panose="03060902040502070203" pitchFamily="66" charset="0"/>
              </a:rPr>
              <a:t>1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6×10</a:t>
            </a:r>
            <a:r>
              <a:rPr lang="en-US" altLang="zh-CN" baseline="50000" dirty="0">
                <a:latin typeface="Forte" panose="03060902040502070203" pitchFamily="66" charset="0"/>
              </a:rPr>
              <a:t>0</a:t>
            </a:r>
            <a:endParaRPr lang="en-US" altLang="zh-CN" baseline="50000" dirty="0">
              <a:latin typeface="Forte" panose="03060902040502070203" pitchFamily="66" charset="0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(0xF96)</a:t>
            </a:r>
            <a:r>
              <a:rPr lang="en-US" altLang="zh-CN" baseline="-25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16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＝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F×16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9×16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6×16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0</a:t>
            </a:r>
            <a:endParaRPr lang="en-US" altLang="zh-CN" baseline="50000" dirty="0">
              <a:solidFill>
                <a:schemeClr val="accent1">
                  <a:lumMod val="75000"/>
                </a:schemeClr>
              </a:solidFill>
              <a:latin typeface="Forte" panose="03060902040502070203" pitchFamily="66" charset="0"/>
            </a:endParaRPr>
          </a:p>
          <a:p>
            <a:r>
              <a:rPr lang="en-US" altLang="zh-CN" dirty="0">
                <a:latin typeface="Forte" panose="03060902040502070203" pitchFamily="66" charset="0"/>
              </a:rPr>
              <a:t>(</a:t>
            </a:r>
            <a:r>
              <a:rPr lang="en-US" altLang="zh-CN" dirty="0">
                <a:solidFill>
                  <a:schemeClr val="accent2"/>
                </a:solidFill>
                <a:latin typeface="Forte" panose="03060902040502070203" pitchFamily="66" charset="0"/>
              </a:rPr>
              <a:t>1001</a:t>
            </a:r>
            <a:r>
              <a:rPr lang="en-US" altLang="zh-CN" dirty="0">
                <a:latin typeface="Forte" panose="03060902040502070203" pitchFamily="66" charset="0"/>
              </a:rPr>
              <a:t>0001)</a:t>
            </a:r>
            <a:r>
              <a:rPr lang="en-US" altLang="zh-CN" baseline="-25000" dirty="0">
                <a:latin typeface="Forte" panose="03060902040502070203" pitchFamily="66" charset="0"/>
              </a:rPr>
              <a:t>2</a:t>
            </a:r>
            <a:r>
              <a:rPr lang="zh-CN" altLang="en-US" dirty="0">
                <a:latin typeface="Forte" panose="03060902040502070203" pitchFamily="66" charset="0"/>
              </a:rPr>
              <a:t>＝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7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6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5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4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3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2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1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0</a:t>
            </a:r>
            <a:endParaRPr lang="en-US" altLang="zh-CN" baseline="50000" dirty="0">
              <a:latin typeface="Forte" panose="030609020405020702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进制转换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二进制数转八进制</a:t>
            </a:r>
            <a:endParaRPr lang="zh-CN" altLang="en-US" dirty="0"/>
          </a:p>
          <a:p>
            <a:pPr eaLnBrk="1" hangingPunct="1"/>
            <a:r>
              <a:rPr lang="zh-CN" altLang="en-US" dirty="0"/>
              <a:t>二进制数转十六进制</a:t>
            </a:r>
            <a:endParaRPr lang="zh-CN" altLang="en-US" dirty="0"/>
          </a:p>
          <a:p>
            <a:pPr eaLnBrk="1" hangingPunct="1"/>
            <a:r>
              <a:rPr lang="zh-CN" altLang="en-US" dirty="0"/>
              <a:t>二进制数转十进制</a:t>
            </a:r>
            <a:endParaRPr lang="zh-CN" altLang="en-US" dirty="0"/>
          </a:p>
          <a:p>
            <a:pPr eaLnBrk="1" hangingPunct="1"/>
            <a:r>
              <a:rPr lang="zh-CN" altLang="en-US" dirty="0"/>
              <a:t>十进制数转二进制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64" y="3019646"/>
            <a:ext cx="5044649" cy="324769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二到八或十六进制转换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二进制转到八进制</a:t>
            </a:r>
            <a:r>
              <a:rPr lang="zh-CN" altLang="en-US" sz="2100" dirty="0">
                <a:solidFill>
                  <a:srgbClr val="FF0000"/>
                </a:solidFill>
                <a:latin typeface="华文新魏" panose="02010800040101010101" pitchFamily="2" charset="-122"/>
              </a:rPr>
              <a:t>           </a:t>
            </a:r>
            <a:r>
              <a:rPr lang="zh-CN" altLang="en-US" sz="2100" dirty="0">
                <a:latin typeface="华文新魏" panose="02010800040101010101" pitchFamily="2" charset="-122"/>
              </a:rPr>
              <a:t>从小数点向左右</a:t>
            </a:r>
            <a:r>
              <a:rPr lang="zh-CN" altLang="en-US" sz="2100" dirty="0">
                <a:solidFill>
                  <a:schemeClr val="accent2"/>
                </a:solidFill>
                <a:latin typeface="华文新魏" panose="02010800040101010101" pitchFamily="2" charset="-122"/>
              </a:rPr>
              <a:t>三位一分组</a:t>
            </a:r>
            <a:endParaRPr lang="zh-CN" altLang="en-US" sz="2100" dirty="0">
              <a:solidFill>
                <a:schemeClr val="accent2"/>
              </a:solidFill>
              <a:latin typeface="华文新魏" panose="02010800040101010101" pitchFamily="2" charset="-122"/>
            </a:endParaRPr>
          </a:p>
          <a:p>
            <a:pPr marL="819150" lvl="1" indent="-297180">
              <a:lnSpc>
                <a:spcPct val="150000"/>
              </a:lnSpc>
              <a:buNone/>
            </a:pPr>
            <a:r>
              <a:rPr lang="zh-CN" altLang="en-US" dirty="0"/>
              <a:t>   </a:t>
            </a:r>
            <a:r>
              <a:rPr lang="en-US" altLang="zh-CN" dirty="0"/>
              <a:t>(10 </a:t>
            </a:r>
            <a:r>
              <a:rPr lang="en-US" altLang="zh-CN" dirty="0">
                <a:solidFill>
                  <a:srgbClr val="0000FF"/>
                </a:solidFill>
              </a:rPr>
              <a:t>011</a:t>
            </a:r>
            <a:r>
              <a:rPr lang="en-US" altLang="zh-CN" dirty="0"/>
              <a:t> 100 . </a:t>
            </a:r>
            <a:r>
              <a:rPr lang="en-US" altLang="zh-CN" dirty="0">
                <a:solidFill>
                  <a:srgbClr val="0000FF"/>
                </a:solidFill>
              </a:rPr>
              <a:t>01 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endParaRPr lang="en-US" altLang="zh-CN" baseline="-25000" dirty="0"/>
          </a:p>
          <a:p>
            <a:pPr marL="819150" lvl="1" indent="-29718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FF00"/>
                </a:solidFill>
              </a:rPr>
              <a:t>  </a:t>
            </a:r>
            <a:r>
              <a:rPr lang="zh-CN" altLang="en-US" dirty="0"/>
              <a:t> </a:t>
            </a:r>
            <a:r>
              <a:rPr lang="en-US" altLang="zh-CN" dirty="0"/>
              <a:t>(10 </a:t>
            </a:r>
            <a:r>
              <a:rPr lang="en-US" altLang="zh-CN" dirty="0">
                <a:solidFill>
                  <a:srgbClr val="0000FF"/>
                </a:solidFill>
              </a:rPr>
              <a:t>011</a:t>
            </a:r>
            <a:r>
              <a:rPr lang="en-US" altLang="zh-CN" dirty="0"/>
              <a:t> 100 . </a:t>
            </a:r>
            <a:r>
              <a:rPr lang="en-US" altLang="zh-CN" dirty="0">
                <a:solidFill>
                  <a:srgbClr val="0000FF"/>
                </a:solidFill>
              </a:rPr>
              <a:t>01</a:t>
            </a:r>
            <a:r>
              <a:rPr lang="en-US" altLang="zh-CN" dirty="0">
                <a:solidFill>
                  <a:srgbClr val="0E706E"/>
                </a:solidFill>
              </a:rPr>
              <a:t>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= ( 234 . 2 )</a:t>
            </a:r>
            <a:r>
              <a:rPr lang="en-US" altLang="zh-CN" baseline="-25000" dirty="0"/>
              <a:t>8</a:t>
            </a:r>
            <a:r>
              <a:rPr lang="en-US" altLang="zh-CN" dirty="0">
                <a:solidFill>
                  <a:srgbClr val="00FF00"/>
                </a:solidFill>
              </a:rPr>
              <a:t>                     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rgbClr val="00FF00"/>
                </a:solidFill>
              </a:rPr>
              <a:t>  </a:t>
            </a:r>
            <a:endParaRPr lang="en-US" altLang="zh-CN" dirty="0">
              <a:solidFill>
                <a:srgbClr val="00FF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二进制转十六进制</a:t>
            </a:r>
            <a:r>
              <a:rPr lang="zh-CN" altLang="en-US" sz="2100" dirty="0">
                <a:solidFill>
                  <a:srgbClr val="0000CC"/>
                </a:solidFill>
                <a:latin typeface="华文新魏" panose="02010800040101010101" pitchFamily="2" charset="-122"/>
              </a:rPr>
              <a:t>          </a:t>
            </a:r>
            <a:r>
              <a:rPr lang="zh-CN" altLang="en-US" sz="2100" dirty="0">
                <a:latin typeface="华文新魏" panose="02010800040101010101" pitchFamily="2" charset="-122"/>
              </a:rPr>
              <a:t>从小数点向左右</a:t>
            </a:r>
            <a:r>
              <a:rPr lang="zh-CN" altLang="en-US" sz="2100" dirty="0">
                <a:solidFill>
                  <a:schemeClr val="accent2"/>
                </a:solidFill>
                <a:latin typeface="华文新魏" panose="02010800040101010101" pitchFamily="2" charset="-122"/>
              </a:rPr>
              <a:t>四位一分组</a:t>
            </a:r>
            <a:endParaRPr lang="zh-CN" altLang="en-US" sz="2100" dirty="0">
              <a:solidFill>
                <a:schemeClr val="accent2"/>
              </a:solidFill>
              <a:latin typeface="华文新魏" panose="02010800040101010101" pitchFamily="2" charset="-122"/>
            </a:endParaRPr>
          </a:p>
          <a:p>
            <a:pPr marL="819150" lvl="1" indent="-297180">
              <a:lnSpc>
                <a:spcPct val="150000"/>
              </a:lnSpc>
              <a:buNone/>
            </a:pP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1001</a:t>
            </a:r>
            <a:r>
              <a:rPr lang="en-US" altLang="zh-CN" dirty="0"/>
              <a:t> 1100 . </a:t>
            </a:r>
            <a:r>
              <a:rPr lang="en-US" altLang="zh-CN" dirty="0">
                <a:solidFill>
                  <a:srgbClr val="0000FF"/>
                </a:solidFill>
              </a:rPr>
              <a:t>01    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endParaRPr lang="en-US" altLang="zh-CN" dirty="0"/>
          </a:p>
          <a:p>
            <a:pPr marL="819150" lvl="1" indent="-297180">
              <a:lnSpc>
                <a:spcPct val="150000"/>
              </a:lnSpc>
              <a:buNone/>
            </a:pPr>
            <a:r>
              <a:rPr lang="en-US" altLang="zh-CN" dirty="0"/>
              <a:t>   (</a:t>
            </a:r>
            <a:r>
              <a:rPr lang="en-US" altLang="zh-CN" dirty="0">
                <a:solidFill>
                  <a:srgbClr val="0000FF"/>
                </a:solidFill>
              </a:rPr>
              <a:t>1001</a:t>
            </a:r>
            <a:r>
              <a:rPr lang="en-US" altLang="zh-CN" dirty="0"/>
              <a:t> 1100 . </a:t>
            </a:r>
            <a:r>
              <a:rPr lang="en-US" altLang="zh-CN" dirty="0">
                <a:solidFill>
                  <a:srgbClr val="0000FF"/>
                </a:solidFill>
              </a:rPr>
              <a:t>010</a:t>
            </a:r>
            <a:r>
              <a:rPr lang="en-US" altLang="zh-CN" dirty="0">
                <a:solidFill>
                  <a:srgbClr val="0E706E"/>
                </a:solidFill>
              </a:rPr>
              <a:t>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 = ( 9C . 4 )</a:t>
            </a:r>
            <a:r>
              <a:rPr lang="en-US" altLang="zh-CN" baseline="-25000" dirty="0"/>
              <a:t>16 </a:t>
            </a:r>
            <a:endParaRPr lang="en-US" altLang="zh-CN" baseline="-25000" dirty="0"/>
          </a:p>
          <a:p>
            <a:pPr marL="819150" lvl="1" indent="-297180">
              <a:lnSpc>
                <a:spcPct val="150000"/>
              </a:lnSpc>
              <a:buNone/>
            </a:pPr>
            <a:endParaRPr lang="en-US" altLang="zh-CN" dirty="0"/>
          </a:p>
          <a:p>
            <a:pPr marL="819150" lvl="1" indent="-29718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新魏" panose="02010800040101010101" pitchFamily="2" charset="-122"/>
              </a:rPr>
              <a:t>小数部分不足位数要补零凑足，否则出错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</a:rPr>
              <a:t>十进制转二进制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21244" y="2323806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66FF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÷ 2 = 5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1244" y="2946106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5 ÷ 2 = 2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1244" y="3568406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2 ÷ 2 = 1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1244" y="4190706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1 ÷ 2 = 0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30705" y="2306043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66FF"/>
                </a:solidFill>
                <a:latin typeface="Consolas" panose="020B0609020204030204" pitchFamily="49" charset="0"/>
              </a:rPr>
              <a:t>0.6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.2</a:t>
            </a:r>
            <a:endParaRPr lang="en-US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30705" y="2928343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0.2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.4 </a:t>
            </a:r>
            <a:endParaRPr lang="en-US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30705" y="3550643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0.4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.8</a:t>
            </a:r>
            <a:endParaRPr lang="zh-CN" altLang="en-US" sz="2800" dirty="0">
              <a:solidFill>
                <a:srgbClr val="0066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30705" y="4172943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0.8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.6</a:t>
            </a:r>
            <a:endParaRPr lang="en-US" altLang="zh-CN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85876" y="2323806"/>
            <a:ext cx="646331" cy="2394247"/>
            <a:chOff x="5285876" y="2323806"/>
            <a:chExt cx="646331" cy="2394247"/>
          </a:xfrm>
        </p:grpSpPr>
        <p:sp>
          <p:nvSpPr>
            <p:cNvPr id="10" name="Line 53"/>
            <p:cNvSpPr>
              <a:spLocks noChangeShapeType="1"/>
            </p:cNvSpPr>
            <p:nvPr/>
          </p:nvSpPr>
          <p:spPr bwMode="auto">
            <a:xfrm>
              <a:off x="5609042" y="2323806"/>
              <a:ext cx="0" cy="199301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285876" y="434872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Consolas" panose="020B0609020204030204" pitchFamily="49" charset="0"/>
                  <a:ea typeface="微软雅黑" panose="020B0503020204020204" pitchFamily="34" charset="-122"/>
                </a:rPr>
                <a:t>高位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095338" y="2253653"/>
            <a:ext cx="646331" cy="2417542"/>
            <a:chOff x="10095338" y="2253653"/>
            <a:chExt cx="646331" cy="2417542"/>
          </a:xfrm>
        </p:grpSpPr>
        <p:sp>
          <p:nvSpPr>
            <p:cNvPr id="15" name="Line 53"/>
            <p:cNvSpPr>
              <a:spLocks noChangeShapeType="1"/>
            </p:cNvSpPr>
            <p:nvPr/>
          </p:nvSpPr>
          <p:spPr bwMode="auto">
            <a:xfrm flipV="1">
              <a:off x="10418504" y="2622984"/>
              <a:ext cx="0" cy="204821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095338" y="2253653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高位</a:t>
              </a:r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3001249" y="5126297"/>
            <a:ext cx="14157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除尽为止</a:t>
            </a:r>
            <a:endParaRPr lang="en-US" altLang="zh-CN" sz="2400" dirty="0">
              <a:solidFill>
                <a:schemeClr val="accent2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1011</a:t>
            </a:r>
            <a:endParaRPr lang="en-US" altLang="zh-CN" sz="2400" dirty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59272" y="5126297"/>
            <a:ext cx="39100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余数为零或满足位数为止</a:t>
            </a: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endParaRPr lang="en-US" altLang="zh-CN" sz="2400" dirty="0">
              <a:solidFill>
                <a:schemeClr val="accent2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1001 </a:t>
            </a: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1001…</a:t>
            </a:r>
            <a:endParaRPr lang="zh-CN" altLang="en-US" sz="2400" dirty="0">
              <a:solidFill>
                <a:schemeClr val="accent2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32185" y="1747029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整数部分除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取余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4050" y="1748210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小数部分乘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取整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50821" y="1005751"/>
            <a:ext cx="2162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11.6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转二进制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5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进制转换的简单运算方法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－</a:t>
            </a:r>
            <a:r>
              <a:rPr lang="en-US" altLang="zh-CN" dirty="0">
                <a:latin typeface="华文新魏" panose="02010800040101010101" pitchFamily="2" charset="-122"/>
              </a:rPr>
              <a:t>17/128</a:t>
            </a:r>
            <a:r>
              <a:rPr lang="zh-CN" altLang="en-US" dirty="0">
                <a:latin typeface="华文新魏" panose="02010800040101010101" pitchFamily="2" charset="-122"/>
              </a:rPr>
              <a:t>的二进制表示方法</a:t>
            </a:r>
            <a:r>
              <a:rPr lang="en-US" altLang="zh-CN" dirty="0">
                <a:latin typeface="华文新魏" panose="02010800040101010101" pitchFamily="2" charset="-122"/>
              </a:rPr>
              <a:t>???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大数的转换方法，记住几个常用的</a:t>
            </a:r>
            <a:r>
              <a:rPr lang="en-US" altLang="zh-CN" dirty="0">
                <a:latin typeface="华文新魏" panose="02010800040101010101" pitchFamily="2" charset="-122"/>
              </a:rPr>
              <a:t>2</a:t>
            </a:r>
            <a:r>
              <a:rPr lang="zh-CN" altLang="en-US" dirty="0">
                <a:latin typeface="华文新魏" panose="02010800040101010101" pitchFamily="2" charset="-122"/>
              </a:rPr>
              <a:t>的幂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32  2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64  2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128  2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256  2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512 </a:t>
            </a:r>
            <a:endParaRPr lang="en-US" altLang="zh-CN" spc="3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1024(1Kilo)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2048  2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4096</a:t>
            </a:r>
            <a:endParaRPr lang="en-US" altLang="zh-CN" spc="3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8192   2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14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16384   2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15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32768</a:t>
            </a:r>
            <a:endParaRPr lang="en-US" altLang="zh-CN" spc="3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16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65536   2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1048576  (1Mega)</a:t>
            </a:r>
            <a:endParaRPr lang="en-US" altLang="zh-CN" spc="3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1073741824 (1Giga) 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1Tera</a:t>
            </a:r>
            <a:endParaRPr lang="en-US" altLang="zh-CN" spc="3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更大的单位是多少？</a:t>
            </a:r>
            <a:endParaRPr lang="zh-CN" altLang="en-US" sz="2400" dirty="0">
              <a:solidFill>
                <a:srgbClr val="0000FF"/>
              </a:solidFill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Peta</a:t>
            </a:r>
            <a:r>
              <a:rPr lang="en-US" altLang="zh-CN" b="1" i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</a:t>
            </a:r>
            <a:r>
              <a:rPr lang="en-US" altLang="zh-CN" b="1" i="1" dirty="0">
                <a:solidFill>
                  <a:srgbClr val="00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Zetta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Yotta</a:t>
            </a:r>
            <a:endParaRPr lang="en-US" altLang="zh-CN" b="1" i="1" baseline="30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endParaRPr lang="zh-CN" altLang="en-US" dirty="0">
              <a:latin typeface="华文新魏" panose="020108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7" y="4061638"/>
            <a:ext cx="4205638" cy="1889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计算机数值数据表示的特点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进位制数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数的定点、浮点表示</a:t>
            </a:r>
            <a:endParaRPr lang="zh-CN" altLang="en-US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机器数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2.2.1 </a:t>
            </a:r>
            <a:r>
              <a:rPr lang="zh-CN" altLang="en-US" dirty="0"/>
              <a:t>数的定点、浮点表示方法（</a:t>
            </a:r>
            <a:r>
              <a:rPr lang="zh-CN" altLang="en-US" dirty="0">
                <a:solidFill>
                  <a:srgbClr val="C00000"/>
                </a:solidFill>
              </a:rPr>
              <a:t>重点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200" dirty="0"/>
              <a:t>定点表示 </a:t>
            </a:r>
            <a:r>
              <a:rPr lang="en-US" altLang="zh-CN" sz="3200" dirty="0"/>
              <a:t>(</a:t>
            </a:r>
            <a:r>
              <a:rPr lang="zh-CN" altLang="en-US" sz="3200" dirty="0"/>
              <a:t>小数点位置固定的数</a:t>
            </a:r>
            <a:r>
              <a:rPr lang="en-US" altLang="zh-CN" sz="3200" dirty="0"/>
              <a:t>)</a:t>
            </a:r>
            <a:endParaRPr lang="en-US" altLang="zh-CN" sz="32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800" dirty="0"/>
              <a:t>定点整数</a:t>
            </a:r>
            <a:endParaRPr lang="zh-CN" altLang="en-US" sz="28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800" dirty="0"/>
              <a:t>定点小数</a:t>
            </a:r>
            <a:endParaRPr lang="zh-CN" altLang="en-US" sz="28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800" dirty="0"/>
              <a:t>仅能表示纯小数及纯整数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3200" dirty="0"/>
              <a:t>浮点表示（解决小数点问题）</a:t>
            </a:r>
            <a:endParaRPr lang="zh-CN" altLang="en-US" sz="32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3200" dirty="0"/>
              <a:t>机器数？（解决符号问题）</a:t>
            </a:r>
            <a:endParaRPr lang="en-US" altLang="zh-CN" sz="3200" dirty="0"/>
          </a:p>
          <a:p>
            <a:endParaRPr lang="zh-CN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Terminology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计算机利用寄存器存储数据</a:t>
            </a:r>
            <a:endParaRPr lang="zh-CN" altLang="en-US" sz="2800" dirty="0"/>
          </a:p>
          <a:p>
            <a:pPr eaLnBrk="1" hangingPunct="1"/>
            <a:r>
              <a:rPr lang="zh-CN" altLang="en-US" sz="2800" dirty="0"/>
              <a:t>寄存器中每个位称</a:t>
            </a:r>
            <a:r>
              <a:rPr lang="en-US" altLang="zh-CN" sz="2800" dirty="0"/>
              <a:t>bit (</a:t>
            </a:r>
            <a:r>
              <a:rPr lang="en-US" altLang="zh-CN" sz="2800" dirty="0">
                <a:solidFill>
                  <a:srgbClr val="0066FF"/>
                </a:solidFill>
              </a:rPr>
              <a:t>Bi</a:t>
            </a:r>
            <a:r>
              <a:rPr lang="en-US" altLang="zh-CN" sz="2800" dirty="0"/>
              <a:t>nary </a:t>
            </a:r>
            <a:r>
              <a:rPr lang="en-US" altLang="zh-CN" sz="2800" dirty="0" err="1"/>
              <a:t>Digi</a:t>
            </a:r>
            <a:r>
              <a:rPr lang="en-US" altLang="zh-CN" sz="2800" dirty="0" err="1">
                <a:solidFill>
                  <a:srgbClr val="0066FF"/>
                </a:solidFill>
              </a:rPr>
              <a:t>T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最高有效位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MSB</a:t>
            </a:r>
            <a:r>
              <a:rPr lang="en-US" altLang="zh-CN" sz="2800" dirty="0"/>
              <a:t>)  </a:t>
            </a:r>
            <a:r>
              <a:rPr lang="zh-CN" altLang="en-US" sz="2800" dirty="0"/>
              <a:t>最低有效位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LSB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endParaRPr lang="zh-CN" altLang="en-US" sz="2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716161" y="3187077"/>
            <a:ext cx="8574992" cy="2739234"/>
            <a:chOff x="2173362" y="3123282"/>
            <a:chExt cx="7315204" cy="2336801"/>
          </a:xfrm>
        </p:grpSpPr>
        <p:grpSp>
          <p:nvGrpSpPr>
            <p:cNvPr id="32" name="Group 2"/>
            <p:cNvGrpSpPr/>
            <p:nvPr/>
          </p:nvGrpSpPr>
          <p:grpSpPr bwMode="auto">
            <a:xfrm>
              <a:off x="3511625" y="3123282"/>
              <a:ext cx="4752975" cy="1225550"/>
              <a:chOff x="0" y="0"/>
              <a:chExt cx="2994" cy="772"/>
            </a:xfrm>
          </p:grpSpPr>
          <p:grpSp>
            <p:nvGrpSpPr>
              <p:cNvPr id="33" name="Group 3"/>
              <p:cNvGrpSpPr/>
              <p:nvPr/>
            </p:nvGrpSpPr>
            <p:grpSpPr bwMode="auto">
              <a:xfrm>
                <a:off x="0" y="410"/>
                <a:ext cx="2994" cy="362"/>
                <a:chOff x="0" y="0"/>
                <a:chExt cx="2994" cy="410"/>
              </a:xfrm>
            </p:grpSpPr>
            <p:sp>
              <p:nvSpPr>
                <p:cNvPr id="43" name="Rectangle 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Rectangle 5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Rectangle 6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Rectangle 7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Rectangle 8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Rectangle 9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Rectangle 10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Rectangle 11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" name="Group 12"/>
              <p:cNvGrpSpPr/>
              <p:nvPr/>
            </p:nvGrpSpPr>
            <p:grpSpPr bwMode="auto">
              <a:xfrm>
                <a:off x="0" y="0"/>
                <a:ext cx="2994" cy="410"/>
                <a:chOff x="0" y="0"/>
                <a:chExt cx="2994" cy="410"/>
              </a:xfrm>
            </p:grpSpPr>
            <p:sp>
              <p:nvSpPr>
                <p:cNvPr id="35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7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Rectangle 14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6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Rectangle 15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5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Rectangle 16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4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Rectangle 17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3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2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Rectangle 19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Rectangle 20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1" name="Group 23"/>
            <p:cNvGrpSpPr/>
            <p:nvPr/>
          </p:nvGrpSpPr>
          <p:grpSpPr bwMode="auto">
            <a:xfrm>
              <a:off x="2173362" y="3656683"/>
              <a:ext cx="2590800" cy="1800225"/>
              <a:chOff x="-219" y="0"/>
              <a:chExt cx="1632" cy="1134"/>
            </a:xfrm>
          </p:grpSpPr>
          <p:sp>
            <p:nvSpPr>
              <p:cNvPr id="52" name="Oval 24"/>
              <p:cNvSpPr>
                <a:spLocks noChangeArrowheads="1"/>
              </p:cNvSpPr>
              <p:nvPr/>
            </p:nvSpPr>
            <p:spPr bwMode="auto">
              <a:xfrm>
                <a:off x="576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3" name="Text Box 25"/>
              <p:cNvSpPr txBox="1">
                <a:spLocks noChangeArrowheads="1"/>
              </p:cNvSpPr>
              <p:nvPr/>
            </p:nvSpPr>
            <p:spPr bwMode="auto">
              <a:xfrm>
                <a:off x="-219" y="787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MSB</a:t>
                </a:r>
                <a:endParaRPr lang="en-US" altLang="zh-CN" sz="18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    Most significant bit</a:t>
                </a:r>
                <a:endParaRPr lang="en-US" altLang="zh-CN" sz="18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54" name="Line 26"/>
              <p:cNvSpPr>
                <a:spLocks noChangeShapeType="1"/>
              </p:cNvSpPr>
              <p:nvPr/>
            </p:nvSpPr>
            <p:spPr bwMode="auto">
              <a:xfrm flipH="1">
                <a:off x="576" y="480"/>
                <a:ext cx="144" cy="336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27"/>
            <p:cNvGrpSpPr/>
            <p:nvPr/>
          </p:nvGrpSpPr>
          <p:grpSpPr bwMode="auto">
            <a:xfrm>
              <a:off x="6897766" y="3656683"/>
              <a:ext cx="2590800" cy="1803400"/>
              <a:chOff x="-267" y="0"/>
              <a:chExt cx="1632" cy="1136"/>
            </a:xfrm>
          </p:grpSpPr>
          <p:sp>
            <p:nvSpPr>
              <p:cNvPr id="58" name="Line 30"/>
              <p:cNvSpPr>
                <a:spLocks noChangeShapeType="1"/>
              </p:cNvSpPr>
              <p:nvPr/>
            </p:nvSpPr>
            <p:spPr bwMode="auto">
              <a:xfrm>
                <a:off x="432" y="462"/>
                <a:ext cx="99" cy="355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Oval 28"/>
              <p:cNvSpPr>
                <a:spLocks noChangeArrowheads="1"/>
              </p:cNvSpPr>
              <p:nvPr/>
            </p:nvSpPr>
            <p:spPr bwMode="auto">
              <a:xfrm>
                <a:off x="192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7" name="Text Box 29"/>
              <p:cNvSpPr txBox="1">
                <a:spLocks noChangeArrowheads="1"/>
              </p:cNvSpPr>
              <p:nvPr/>
            </p:nvSpPr>
            <p:spPr bwMode="auto">
              <a:xfrm>
                <a:off x="-267" y="789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LSB</a:t>
                </a:r>
                <a:endParaRPr lang="en-US" altLang="zh-CN" sz="18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Least significant bit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数据表示  </a:t>
            </a:r>
            <a:r>
              <a:rPr lang="en-US" altLang="zh-CN" dirty="0"/>
              <a:t>Data Representation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非数值数据 </a:t>
            </a:r>
            <a:r>
              <a:rPr lang="en-US" altLang="zh-CN" dirty="0"/>
              <a:t>Qualitative              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char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/>
              <a:t>数值数据    </a:t>
            </a:r>
            <a:r>
              <a:rPr lang="en-US" altLang="zh-CN" dirty="0"/>
              <a:t>Quantitative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整数   </a:t>
            </a:r>
            <a:r>
              <a:rPr lang="en-US" altLang="zh-CN" dirty="0"/>
              <a:t>Integers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en-US" altLang="zh-CN" dirty="0"/>
              <a:t>Signed / Unsigned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short  </a:t>
            </a:r>
            <a:r>
              <a:rPr lang="en-US" altLang="zh-CN" dirty="0" err="1">
                <a:solidFill>
                  <a:srgbClr val="0000FF"/>
                </a:solidFill>
              </a:rPr>
              <a:t>int</a:t>
            </a:r>
            <a:r>
              <a:rPr lang="en-US" altLang="zh-CN" dirty="0">
                <a:solidFill>
                  <a:srgbClr val="0000FF"/>
                </a:solidFill>
              </a:rPr>
              <a:t>  long 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int8_t     uint8_t     int16_t   uint16_t  int32_t   uint32_t   int64_t   uint64_t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非整数  </a:t>
            </a:r>
            <a:r>
              <a:rPr lang="en-US" altLang="zh-CN" dirty="0"/>
              <a:t>Non-integers (Real)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en-US" altLang="zh-CN" dirty="0"/>
              <a:t>Signed / Unsigned</a:t>
            </a:r>
            <a:endParaRPr lang="en-US" altLang="zh-CN" dirty="0"/>
          </a:p>
          <a:p>
            <a:pPr lvl="2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float double 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汇编语言有无数据类型？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定点整数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 bwMode="auto">
          <a:xfrm>
            <a:off x="1676400" y="2710904"/>
            <a:ext cx="2001838" cy="1009650"/>
            <a:chOff x="0" y="0"/>
            <a:chExt cx="1261" cy="63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318"/>
              <a:ext cx="126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</a:t>
              </a:r>
              <a:endPara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5"/>
            <p:cNvSpPr/>
            <p:nvPr/>
          </p:nvSpPr>
          <p:spPr bwMode="auto">
            <a:xfrm>
              <a:off x="635" y="0"/>
              <a:ext cx="227" cy="31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2465 w 21600"/>
                <a:gd name="T37" fmla="*/ 2921 h 21600"/>
                <a:gd name="T38" fmla="*/ 18270 w 21600"/>
                <a:gd name="T39" fmla="*/ 9238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0000FF"/>
            </a:solidFill>
            <a:ln w="9525" cmpd="sng">
              <a:solidFill>
                <a:srgbClr val="008000"/>
              </a:solidFill>
              <a:round/>
            </a:ln>
          </p:spPr>
          <p:txBody>
            <a:bodyPr wrap="none" anchor="ctr"/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7441407" y="2925217"/>
            <a:ext cx="2592388" cy="793750"/>
            <a:chOff x="0" y="0"/>
            <a:chExt cx="1633" cy="5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小数点位置</a:t>
              </a:r>
              <a:endParaRPr lang="zh-CN" altLang="en-US" sz="2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545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 bwMode="auto">
          <a:xfrm>
            <a:off x="4183064" y="2925217"/>
            <a:ext cx="4098924" cy="793750"/>
            <a:chOff x="0" y="0"/>
            <a:chExt cx="2768" cy="500"/>
          </a:xfrm>
        </p:grpSpPr>
        <p:sp>
          <p:nvSpPr>
            <p:cNvPr id="11" name="AutoShape 10"/>
            <p:cNvSpPr/>
            <p:nvPr/>
          </p:nvSpPr>
          <p:spPr bwMode="auto">
            <a:xfrm rot="16200000">
              <a:off x="1316" y="-1316"/>
              <a:ext cx="136" cy="2768"/>
            </a:xfrm>
            <a:prstGeom prst="leftBrace">
              <a:avLst>
                <a:gd name="adj1" fmla="val 169608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35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数值部分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4"/>
          <p:cNvGrpSpPr/>
          <p:nvPr/>
        </p:nvGrpSpPr>
        <p:grpSpPr bwMode="auto">
          <a:xfrm>
            <a:off x="3243264" y="2279104"/>
            <a:ext cx="5184775" cy="647700"/>
            <a:chOff x="0" y="0"/>
            <a:chExt cx="3266" cy="408"/>
          </a:xfrm>
        </p:grpSpPr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2400" baseline="-250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2400" baseline="-250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dirty="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 dirty="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sz="2400" baseline="-2500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4"/>
          <p:cNvGrpSpPr/>
          <p:nvPr/>
        </p:nvGrpSpPr>
        <p:grpSpPr bwMode="auto">
          <a:xfrm>
            <a:off x="2356800" y="4430993"/>
            <a:ext cx="5184775" cy="647700"/>
            <a:chOff x="0" y="0"/>
            <a:chExt cx="3266" cy="408"/>
          </a:xfrm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4"/>
          <p:cNvGrpSpPr/>
          <p:nvPr/>
        </p:nvGrpSpPr>
        <p:grpSpPr bwMode="auto">
          <a:xfrm>
            <a:off x="4804725" y="5391430"/>
            <a:ext cx="5184775" cy="647700"/>
            <a:chOff x="0" y="0"/>
            <a:chExt cx="3266" cy="408"/>
          </a:xfrm>
        </p:grpSpPr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7705087" y="4472269"/>
            <a:ext cx="25908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≤|X|≤2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6"/>
          <p:cNvSpPr>
            <a:spLocks noChangeArrowheads="1"/>
          </p:cNvSpPr>
          <p:nvPr/>
        </p:nvSpPr>
        <p:spPr bwMode="auto">
          <a:xfrm>
            <a:off x="2447288" y="5424769"/>
            <a:ext cx="216058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>
            <a:off x="2395606" y="1341554"/>
            <a:ext cx="2449513" cy="503237"/>
          </a:xfrm>
          <a:prstGeom prst="wedgeEllipseCallout">
            <a:avLst>
              <a:gd name="adj1" fmla="val 30167"/>
              <a:gd name="adj2" fmla="val 119718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最高有效位</a:t>
            </a:r>
            <a:endParaRPr lang="zh-CN" altLang="en-US" sz="240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AutoShape 13"/>
          <p:cNvSpPr>
            <a:spLocks noChangeArrowheads="1"/>
          </p:cNvSpPr>
          <p:nvPr/>
        </p:nvSpPr>
        <p:spPr bwMode="auto">
          <a:xfrm>
            <a:off x="7346950" y="1348004"/>
            <a:ext cx="2700338" cy="506412"/>
          </a:xfrm>
          <a:prstGeom prst="wedgeEllipseCallout">
            <a:avLst>
              <a:gd name="adj1" fmla="val -23958"/>
              <a:gd name="adj2" fmla="val 130565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最低有效位</a:t>
            </a:r>
            <a:endParaRPr lang="zh-CN" altLang="en-US" sz="240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4" grpId="0" autoUpdateAnimBg="0"/>
      <p:bldP spid="45" grpId="0" animBg="1" autoUpdateAnimBg="0"/>
      <p:bldP spid="46" grpId="0" animBg="1" autoUpdateAnimBg="0"/>
      <p:bldP spid="46" grpId="1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定点小数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 bwMode="auto">
          <a:xfrm>
            <a:off x="1981200" y="2729954"/>
            <a:ext cx="2001838" cy="1009650"/>
            <a:chOff x="0" y="0"/>
            <a:chExt cx="1261" cy="63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318"/>
              <a:ext cx="126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</a:t>
              </a:r>
              <a:endParaRPr lang="zh-CN" altLang="en-US" sz="2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5"/>
            <p:cNvSpPr/>
            <p:nvPr/>
          </p:nvSpPr>
          <p:spPr bwMode="auto">
            <a:xfrm>
              <a:off x="635" y="0"/>
              <a:ext cx="227" cy="31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2465 w 21600"/>
                <a:gd name="T37" fmla="*/ 2921 h 21600"/>
                <a:gd name="T38" fmla="*/ 18270 w 21600"/>
                <a:gd name="T39" fmla="*/ 9238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0000FF"/>
            </a:solidFill>
            <a:ln w="9525" cmpd="sng">
              <a:solidFill>
                <a:srgbClr val="00FF00"/>
              </a:solidFill>
              <a:round/>
            </a:ln>
          </p:spPr>
          <p:txBody>
            <a:bodyPr wrap="none" anchor="ctr"/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 bwMode="auto">
          <a:xfrm>
            <a:off x="3259139" y="2945854"/>
            <a:ext cx="2592387" cy="793750"/>
            <a:chOff x="0" y="0"/>
            <a:chExt cx="1633" cy="5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小数点位置</a:t>
              </a:r>
              <a:endParaRPr lang="zh-CN" altLang="en-US" sz="2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545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 bwMode="auto">
          <a:xfrm>
            <a:off x="4481514" y="3026765"/>
            <a:ext cx="4095327" cy="712788"/>
            <a:chOff x="0" y="0"/>
            <a:chExt cx="2768" cy="449"/>
          </a:xfrm>
        </p:grpSpPr>
        <p:sp>
          <p:nvSpPr>
            <p:cNvPr id="11" name="AutoShape 10"/>
            <p:cNvSpPr/>
            <p:nvPr/>
          </p:nvSpPr>
          <p:spPr bwMode="auto">
            <a:xfrm rot="16200000">
              <a:off x="1316" y="-1316"/>
              <a:ext cx="136" cy="2768"/>
            </a:xfrm>
            <a:prstGeom prst="leftBrace">
              <a:avLst>
                <a:gd name="adj1" fmla="val 169608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37" y="131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数值部分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4"/>
          <p:cNvGrpSpPr/>
          <p:nvPr/>
        </p:nvGrpSpPr>
        <p:grpSpPr bwMode="auto">
          <a:xfrm>
            <a:off x="3548064" y="2298154"/>
            <a:ext cx="5184775" cy="647700"/>
            <a:chOff x="0" y="0"/>
            <a:chExt cx="3266" cy="408"/>
          </a:xfrm>
        </p:grpSpPr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8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8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sz="2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4"/>
          <p:cNvGrpSpPr/>
          <p:nvPr/>
        </p:nvGrpSpPr>
        <p:grpSpPr bwMode="auto">
          <a:xfrm>
            <a:off x="2175077" y="4446463"/>
            <a:ext cx="5184775" cy="647700"/>
            <a:chOff x="0" y="0"/>
            <a:chExt cx="3266" cy="408"/>
          </a:xfrm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0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0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4"/>
          <p:cNvGrpSpPr/>
          <p:nvPr/>
        </p:nvGrpSpPr>
        <p:grpSpPr bwMode="auto">
          <a:xfrm>
            <a:off x="4761115" y="5365626"/>
            <a:ext cx="5184775" cy="647700"/>
            <a:chOff x="0" y="0"/>
            <a:chExt cx="3266" cy="408"/>
          </a:xfrm>
        </p:grpSpPr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0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0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7654066" y="4473399"/>
            <a:ext cx="241538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0≤|X|≤1-2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  <a:endParaRPr lang="en-US" altLang="zh-CN" sz="2600" baseline="5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6"/>
          <p:cNvSpPr>
            <a:spLocks noChangeArrowheads="1"/>
          </p:cNvSpPr>
          <p:nvPr/>
        </p:nvSpPr>
        <p:spPr bwMode="auto">
          <a:xfrm>
            <a:off x="2098876" y="5398964"/>
            <a:ext cx="251618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13"/>
          <p:cNvSpPr>
            <a:spLocks noChangeArrowheads="1"/>
          </p:cNvSpPr>
          <p:nvPr/>
        </p:nvSpPr>
        <p:spPr bwMode="auto">
          <a:xfrm>
            <a:off x="7789864" y="1383703"/>
            <a:ext cx="2700337" cy="506412"/>
          </a:xfrm>
          <a:prstGeom prst="wedgeEllipseCallout">
            <a:avLst>
              <a:gd name="adj1" fmla="val -23958"/>
              <a:gd name="adj2" fmla="val 130565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最低有效位</a:t>
            </a:r>
            <a:endParaRPr lang="zh-CN" altLang="en-US" sz="240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AutoShape 12"/>
          <p:cNvSpPr>
            <a:spLocks noChangeArrowheads="1"/>
          </p:cNvSpPr>
          <p:nvPr/>
        </p:nvSpPr>
        <p:spPr bwMode="auto">
          <a:xfrm>
            <a:off x="2758281" y="1376932"/>
            <a:ext cx="2449513" cy="503237"/>
          </a:xfrm>
          <a:prstGeom prst="wedgeEllipseCallout">
            <a:avLst>
              <a:gd name="adj1" fmla="val 30167"/>
              <a:gd name="adj2" fmla="val 119718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最高有效位</a:t>
            </a:r>
            <a:endParaRPr lang="zh-CN" altLang="en-US" sz="2400"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4" grpId="0" autoUpdateAnimBg="0"/>
      <p:bldP spid="45" grpId="0" animBg="1" autoUpdateAnimBg="0"/>
      <p:bldP spid="46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计算机中数据如何存储？</a:t>
            </a: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84790" y="1214917"/>
            <a:ext cx="7847636" cy="4731039"/>
          </a:xfrm>
          <a:prstGeom prst="rect">
            <a:avLst/>
          </a:prstGeom>
          <a:solidFill>
            <a:srgbClr val="CCFF66">
              <a:alpha val="74117"/>
            </a:srgbClr>
          </a:solidFill>
          <a:ln w="25400">
            <a:solidFill>
              <a:schemeClr val="accent1"/>
            </a:solidFill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600" b="1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129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30000"/>
              </a:lnSpc>
              <a:buAutoNum type="arabicPlain" startAt="8"/>
            </a:pP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600" b="1" kern="0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20497" y="2205047"/>
            <a:ext cx="30829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127</a:t>
            </a:r>
            <a:endParaRPr lang="en-US" altLang="zh-CN" sz="28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920497" y="3716617"/>
            <a:ext cx="30702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-127</a:t>
            </a:r>
            <a:endParaRPr lang="en-US" altLang="zh-CN" sz="2800" b="1" dirty="0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920497" y="2963872"/>
            <a:ext cx="30956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-128</a:t>
            </a:r>
            <a:endParaRPr lang="en-US" altLang="zh-CN" sz="2800" b="1" dirty="0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920497" y="4522797"/>
            <a:ext cx="3070225" cy="541338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？？</a:t>
            </a:r>
            <a:endParaRPr lang="zh-CN" altLang="en-US" sz="2800" b="1" dirty="0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58046" y="4559989"/>
            <a:ext cx="1980029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机器数表示问题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计算机数值数据表示的特点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进位制数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数的定点、浮点表示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</a:rPr>
              <a:t>机器数</a:t>
            </a:r>
            <a:endParaRPr lang="zh-CN" altLang="en-US" sz="2800" b="1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2.2.2 </a:t>
            </a:r>
            <a:r>
              <a:rPr lang="zh-CN" altLang="en-US" dirty="0"/>
              <a:t>机器数</a:t>
            </a:r>
            <a:r>
              <a:rPr lang="en-US" altLang="zh-CN" dirty="0"/>
              <a:t>/</a:t>
            </a:r>
            <a:r>
              <a:rPr lang="zh-CN" altLang="en-US" dirty="0"/>
              <a:t>机器码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C00000"/>
                </a:solidFill>
              </a:rPr>
              <a:t>（重点）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dirty="0"/>
              <a:t>真值 </a:t>
            </a: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zh-CN" altLang="en-US" dirty="0"/>
              <a:t>书写用</a:t>
            </a:r>
            <a:r>
              <a:rPr lang="en-US" altLang="zh-CN" dirty="0"/>
              <a:t>)</a:t>
            </a:r>
            <a:endParaRPr lang="en-US" altLang="zh-CN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将用</a:t>
            </a:r>
            <a:r>
              <a:rPr lang="en-US" altLang="zh-CN" sz="2200" dirty="0"/>
              <a:t>+ -</a:t>
            </a:r>
            <a:r>
              <a:rPr lang="zh-CN" altLang="en-US" sz="2200" dirty="0"/>
              <a:t>表示正负的二进制数称为符号数的真值</a:t>
            </a:r>
            <a:endParaRPr lang="zh-CN" altLang="en-US" sz="2200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机器不能识别书写格式，计算机如何表示负数？</a:t>
            </a:r>
            <a:endParaRPr lang="zh-CN" altLang="en-US" dirty="0"/>
          </a:p>
          <a:p>
            <a:pPr eaLnBrk="1" hangingPunct="1">
              <a:lnSpc>
                <a:spcPct val="135000"/>
              </a:lnSpc>
            </a:pPr>
            <a:r>
              <a:rPr lang="zh-CN" altLang="en-US" b="1" dirty="0"/>
              <a:t>机器码</a:t>
            </a: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zh-CN" altLang="en-US" dirty="0"/>
              <a:t>机器内部使用</a:t>
            </a:r>
            <a:r>
              <a:rPr lang="en-US" altLang="zh-CN" dirty="0"/>
              <a:t>)</a:t>
            </a:r>
            <a:endParaRPr lang="en-US" altLang="zh-CN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将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</a:rPr>
              <a:t>符号和数值</a:t>
            </a:r>
            <a:r>
              <a:rPr lang="zh-CN" altLang="en-US" sz="2200" dirty="0"/>
              <a:t>一起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</a:rPr>
              <a:t>编码</a:t>
            </a:r>
            <a:r>
              <a:rPr lang="zh-CN" altLang="en-US" sz="2200" dirty="0"/>
              <a:t>表示的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</a:rPr>
              <a:t>二进制数</a:t>
            </a:r>
            <a:r>
              <a:rPr lang="zh-CN" altLang="en-US" sz="2200" dirty="0"/>
              <a:t>称为机器码</a:t>
            </a:r>
            <a:endParaRPr lang="en-US" altLang="zh-CN" sz="2200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四种机器码</a:t>
            </a:r>
            <a:endParaRPr lang="en-US" altLang="zh-CN" dirty="0"/>
          </a:p>
          <a:p>
            <a:pPr lvl="1" eaLnBrk="1" hangingPunct="1"/>
            <a:r>
              <a:rPr lang="zh-CN" altLang="en-US" sz="2100" dirty="0"/>
              <a:t>原码 </a:t>
            </a:r>
            <a:r>
              <a:rPr lang="en-US" altLang="zh-CN" sz="2100" dirty="0"/>
              <a:t>   </a:t>
            </a:r>
            <a:r>
              <a:rPr lang="zh-CN" altLang="en-US" sz="2100" dirty="0"/>
              <a:t>反码 </a:t>
            </a:r>
            <a:r>
              <a:rPr lang="en-US" altLang="zh-CN" sz="2100" dirty="0"/>
              <a:t> </a:t>
            </a:r>
            <a:r>
              <a:rPr lang="zh-CN" altLang="en-US" sz="2100" dirty="0"/>
              <a:t>补码 </a:t>
            </a:r>
            <a:r>
              <a:rPr lang="en-US" altLang="zh-CN" sz="2100" dirty="0"/>
              <a:t> </a:t>
            </a:r>
            <a:r>
              <a:rPr lang="zh-CN" altLang="en-US" sz="2100" dirty="0"/>
              <a:t>移码 </a:t>
            </a:r>
            <a:endParaRPr lang="en-US" altLang="zh-CN" sz="2100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5800" y="5755168"/>
            <a:ext cx="1073150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计算机内存中的某个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位编码到底是什么编码？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64803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增加符号位  </a:t>
            </a:r>
            <a:r>
              <a:rPr lang="en-US" altLang="zh-CN" dirty="0"/>
              <a:t>Add a sign bit  </a:t>
            </a:r>
            <a:endParaRPr lang="en-US" altLang="zh-CN" dirty="0"/>
          </a:p>
          <a:p>
            <a:pPr eaLnBrk="1" hangingPunct="1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最高位为符号位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0</a:t>
            </a:r>
            <a:r>
              <a:rPr lang="zh-CN" altLang="en-US" dirty="0">
                <a:solidFill>
                  <a:srgbClr val="C00000"/>
                </a:solidFill>
              </a:rPr>
              <a:t>：正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：负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数值位不变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符号位的权值是多少？  </a:t>
            </a:r>
            <a:endParaRPr lang="en-US" altLang="zh-CN" dirty="0"/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3" name="Group 2"/>
          <p:cNvGrpSpPr/>
          <p:nvPr/>
        </p:nvGrpSpPr>
        <p:grpSpPr bwMode="auto">
          <a:xfrm>
            <a:off x="2775248" y="2658309"/>
            <a:ext cx="5545138" cy="1606549"/>
            <a:chOff x="0" y="0"/>
            <a:chExt cx="3493" cy="1012"/>
          </a:xfrm>
        </p:grpSpPr>
        <p:sp>
          <p:nvSpPr>
            <p:cNvPr id="14" name="Text Box 3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原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endParaRPr lang="en-US" sz="2400" b="1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－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  <a:endPara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6" name="AutoShape 5"/>
            <p:cNvSpPr/>
            <p:nvPr/>
          </p:nvSpPr>
          <p:spPr bwMode="auto">
            <a:xfrm>
              <a:off x="819" y="200"/>
              <a:ext cx="29" cy="669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28575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grpSp>
        <p:nvGrpSpPr>
          <p:cNvPr id="17" name="Group 6"/>
          <p:cNvGrpSpPr/>
          <p:nvPr/>
        </p:nvGrpSpPr>
        <p:grpSpPr bwMode="auto">
          <a:xfrm>
            <a:off x="2763569" y="4657265"/>
            <a:ext cx="5545138" cy="1606549"/>
            <a:chOff x="0" y="0"/>
            <a:chExt cx="3493" cy="1012"/>
          </a:xfrm>
        </p:grpSpPr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原</a:t>
              </a: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1- X              -1</a:t>
              </a:r>
              <a:r>
                <a:rPr 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20" name="AutoShape 9"/>
            <p:cNvSpPr/>
            <p:nvPr/>
          </p:nvSpPr>
          <p:spPr bwMode="auto">
            <a:xfrm>
              <a:off x="804" y="188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28575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8106072" y="3237073"/>
            <a:ext cx="3019128" cy="53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符号位权值是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06072" y="5231939"/>
            <a:ext cx="301912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符号位权值是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原码表示示例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[+0]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</a:t>
            </a:r>
            <a:r>
              <a:rPr lang="en-US" altLang="zh-CN" sz="3200" b="1" dirty="0">
                <a:latin typeface="Consolas" panose="020B0609020204030204" pitchFamily="49" charset="0"/>
              </a:rPr>
              <a:t>=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0.000…0</a:t>
            </a:r>
            <a:endParaRPr lang="en-US" altLang="zh-CN" sz="32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</a:t>
            </a:r>
            <a:r>
              <a:rPr lang="en-US" altLang="zh-CN" sz="3200" b="1" dirty="0">
                <a:latin typeface="Consolas" panose="020B0609020204030204" pitchFamily="49" charset="0"/>
              </a:rPr>
              <a:t>=</a:t>
            </a:r>
            <a:r>
              <a:rPr lang="en-US" altLang="zh-CN" sz="3200" b="1" u="sng" dirty="0">
                <a:solidFill>
                  <a:schemeClr val="accent2"/>
                </a:solidFill>
                <a:latin typeface="Consolas" panose="020B0609020204030204" pitchFamily="49" charset="0"/>
              </a:rPr>
              <a:t>1.000…0</a:t>
            </a:r>
            <a:endParaRPr lang="en-US" altLang="zh-CN" sz="3200" b="1" u="sng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[-0.1111]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b="1" dirty="0">
                <a:latin typeface="Consolas" panose="020B0609020204030204" pitchFamily="49" charset="0"/>
              </a:rPr>
              <a:t>.1111</a:t>
            </a:r>
            <a:endParaRPr lang="en-US" altLang="zh-CN" sz="3200" b="1" dirty="0">
              <a:latin typeface="Consolas" panose="020B0609020204030204" pitchFamily="49" charset="0"/>
            </a:endParaRP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[ 0.1111]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3200" b="1" dirty="0">
                <a:latin typeface="Consolas" panose="020B0609020204030204" pitchFamily="49" charset="0"/>
              </a:rPr>
              <a:t>.1111</a:t>
            </a:r>
            <a:endParaRPr lang="en-US" altLang="zh-CN" sz="3200" b="1" dirty="0">
              <a:latin typeface="Consolas" panose="020B0609020204030204" pitchFamily="49" charset="0"/>
            </a:endParaRP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[ 1110]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3200" b="1" dirty="0">
                <a:latin typeface="Consolas" panose="020B0609020204030204" pitchFamily="49" charset="0"/>
              </a:rPr>
              <a:t>1110</a:t>
            </a:r>
            <a:endParaRPr lang="en-US" altLang="zh-CN" sz="3200" b="1" dirty="0">
              <a:latin typeface="Consolas" panose="020B0609020204030204" pitchFamily="49" charset="0"/>
            </a:endParaRP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[-1110]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b="1" dirty="0">
                <a:latin typeface="Consolas" panose="020B0609020204030204" pitchFamily="49" charset="0"/>
              </a:rPr>
              <a:t>1110</a:t>
            </a:r>
            <a:endParaRPr lang="en-US" altLang="zh-CN" sz="3200" b="1" dirty="0">
              <a:latin typeface="Consolas" panose="020B0609020204030204" pitchFamily="49" charset="0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原码表示区间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−0.11…1 ~ +0.11…1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[−(1−2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), 1−2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(−1,1) 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−011…1 ~ +011…1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zh-CN" altLang="en-US" sz="2400" dirty="0"/>
              <a:t> </a:t>
            </a:r>
            <a:r>
              <a:rPr lang="en-US" altLang="zh-CN" sz="2400" dirty="0"/>
              <a:t> [−(2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−1),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−1]        </a:t>
            </a:r>
            <a:r>
              <a:rPr lang="zh-CN" altLang="en-US" sz="2400" dirty="0"/>
              <a:t>或     </a:t>
            </a:r>
            <a:r>
              <a:rPr lang="en-US" altLang="zh-CN" sz="2400" dirty="0"/>
              <a:t>(−2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 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对称区间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76864" cy="5637024"/>
          </a:xfrm>
        </p:spPr>
        <p:txBody>
          <a:bodyPr/>
          <a:lstStyle/>
          <a:p>
            <a:pPr eaLnBrk="1" hangingPunct="1"/>
            <a:r>
              <a:rPr lang="zh-CN" altLang="en-US" dirty="0"/>
              <a:t>直观易懂</a:t>
            </a:r>
            <a:endParaRPr lang="en-US" altLang="zh-CN" dirty="0"/>
          </a:p>
          <a:p>
            <a:pPr lvl="1" eaLnBrk="1" hangingPunct="1"/>
            <a:r>
              <a:rPr lang="zh-CN" altLang="en-US" sz="2200" dirty="0"/>
              <a:t>第一位为符号位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其他为数值位</a:t>
            </a:r>
            <a:endParaRPr lang="en-US" altLang="zh-CN" sz="2200" dirty="0"/>
          </a:p>
          <a:p>
            <a:pPr eaLnBrk="1" hangingPunct="1"/>
            <a:r>
              <a:rPr lang="zh-CN" altLang="en-US" dirty="0"/>
              <a:t>正零负零两个零</a:t>
            </a:r>
            <a:endParaRPr lang="en-US" altLang="zh-CN" dirty="0"/>
          </a:p>
          <a:p>
            <a:pPr eaLnBrk="1" hangingPunct="1"/>
            <a:r>
              <a:rPr lang="zh-CN" altLang="en-US" sz="2800" dirty="0"/>
              <a:t>加、减运算方式不统一</a:t>
            </a:r>
            <a:endParaRPr lang="zh-CN" altLang="en-US" sz="2800" dirty="0"/>
          </a:p>
          <a:p>
            <a:pPr lvl="1" eaLnBrk="1" hangingPunct="1"/>
            <a:r>
              <a:rPr lang="zh-CN" altLang="en-US" sz="2200" dirty="0"/>
              <a:t>符号相异加法不能直接运算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特别当 </a:t>
            </a:r>
            <a:r>
              <a:rPr lang="en-US" altLang="zh-CN" sz="2200" dirty="0"/>
              <a:t>a&lt;b</a:t>
            </a:r>
            <a:r>
              <a:rPr lang="zh-CN" altLang="en-US" sz="2200" dirty="0"/>
              <a:t>时，实现 </a:t>
            </a:r>
            <a:r>
              <a:rPr lang="en-US" altLang="zh-CN" sz="2200" dirty="0"/>
              <a:t>a-b</a:t>
            </a:r>
            <a:r>
              <a:rPr lang="zh-CN" altLang="en-US" sz="2200" dirty="0"/>
              <a:t>比较困难</a:t>
            </a:r>
            <a:endParaRPr lang="zh-CN" altLang="en-US" sz="2200" dirty="0"/>
          </a:p>
          <a:p>
            <a:pPr eaLnBrk="1" hangingPunct="1"/>
            <a:r>
              <a:rPr lang="zh-CN" altLang="en-US" dirty="0"/>
              <a:t>从</a:t>
            </a:r>
            <a:r>
              <a:rPr lang="en-US" altLang="zh-CN" dirty="0"/>
              <a:t>50</a:t>
            </a:r>
            <a:r>
              <a:rPr lang="zh-CN" altLang="en-US" dirty="0"/>
              <a:t>年代开始，整数都采用</a:t>
            </a:r>
            <a:r>
              <a:rPr lang="zh-CN" altLang="en-US" dirty="0">
                <a:solidFill>
                  <a:srgbClr val="FF0000"/>
                </a:solidFill>
              </a:rPr>
              <a:t>补码</a:t>
            </a:r>
            <a:r>
              <a:rPr lang="zh-CN" altLang="en-US" dirty="0"/>
              <a:t>来表示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但浮点数的尾数用</a:t>
            </a:r>
            <a:r>
              <a:rPr lang="zh-CN" altLang="en-US" dirty="0">
                <a:solidFill>
                  <a:srgbClr val="FF0000"/>
                </a:solidFill>
              </a:rPr>
              <a:t>原码</a:t>
            </a:r>
            <a:r>
              <a:rPr lang="zh-CN" altLang="en-US" dirty="0"/>
              <a:t>定点小数表示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565767" y="2237027"/>
            <a:ext cx="4904745" cy="2601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b="1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0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1011001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 89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endParaRPr lang="en-US" altLang="zh-CN" sz="3200" b="1" kern="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+ </a:t>
            </a:r>
            <a:r>
              <a:rPr lang="en-US" altLang="zh-CN" sz="3200" b="1" u="sng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1001101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-77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sz="3200" b="1" kern="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b="1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0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0100110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 38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endParaRPr lang="en-US" altLang="zh-CN" sz="3200" b="1" kern="0" baseline="-2500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b="1" kern="0" baseline="-2500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3200" b="1" kern="0" baseline="-2500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endParaRPr lang="en-US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反码表示法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所谓反码，就是二进制的各位数码取反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符号位表示方法与原码相同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Example: 7</a:t>
            </a:r>
            <a:r>
              <a:rPr lang="en-US" altLang="zh-CN" baseline="-25000" dirty="0">
                <a:ea typeface="宋体" panose="02010600030101010101" pitchFamily="2" charset="-122"/>
              </a:rPr>
              <a:t>10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dirty="0">
                <a:ea typeface="宋体" panose="02010600030101010101" pitchFamily="2" charset="-122"/>
              </a:rPr>
              <a:t>0111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  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None/>
            </a:pPr>
            <a:r>
              <a:rPr lang="en-US" altLang="zh-CN" dirty="0">
                <a:ea typeface="宋体" panose="02010600030101010101" pitchFamily="2" charset="-122"/>
              </a:rPr>
              <a:t>	             </a:t>
            </a:r>
            <a:r>
              <a:rPr lang="en-US" altLang="zh-CN" sz="2800" dirty="0"/>
              <a:t>−</a:t>
            </a:r>
            <a:r>
              <a:rPr lang="en-US" altLang="zh-CN" dirty="0">
                <a:ea typeface="宋体" panose="02010600030101010101" pitchFamily="2" charset="-122"/>
              </a:rPr>
              <a:t>7</a:t>
            </a:r>
            <a:r>
              <a:rPr lang="en-US" altLang="zh-CN" baseline="-25000" dirty="0">
                <a:ea typeface="宋体" panose="02010600030101010101" pitchFamily="2" charset="-122"/>
              </a:rPr>
              <a:t>10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1000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endParaRPr lang="en-US" altLang="zh-CN" baseline="-25000" dirty="0"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u="sng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[+0]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.000…0   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.111…1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[0.1111]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.1111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0.1111]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.0000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[1110]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1110    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1110]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0001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非数值数据表示法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字符表示法 </a:t>
            </a:r>
            <a:r>
              <a:rPr lang="en-US" altLang="zh-CN" dirty="0"/>
              <a:t>characters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汉字表示法 </a:t>
            </a:r>
            <a:r>
              <a:rPr lang="en-US" altLang="zh-CN" dirty="0"/>
              <a:t>Chinese characters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反码表示法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grpSp>
        <p:nvGrpSpPr>
          <p:cNvPr id="5" name="Group 3"/>
          <p:cNvGrpSpPr/>
          <p:nvPr/>
        </p:nvGrpSpPr>
        <p:grpSpPr bwMode="auto">
          <a:xfrm>
            <a:off x="3178215" y="1600531"/>
            <a:ext cx="5545138" cy="1606550"/>
            <a:chOff x="0" y="0"/>
            <a:chExt cx="3493" cy="1012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反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endParaRPr lang="en-US" sz="2400" b="1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n+1</a:t>
              </a:r>
              <a:r>
                <a:rPr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－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1+X 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  <a:endPara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8" name="AutoShape 6"/>
            <p:cNvSpPr/>
            <p:nvPr/>
          </p:nvSpPr>
          <p:spPr bwMode="auto">
            <a:xfrm>
              <a:off x="839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3178215" y="3657932"/>
            <a:ext cx="5545138" cy="1606551"/>
            <a:chOff x="0" y="0"/>
            <a:chExt cx="3493" cy="1012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反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2 - 2</a:t>
              </a:r>
              <a:r>
                <a:rPr lang="zh-CN" alt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－</a:t>
              </a:r>
              <a:r>
                <a:rPr lang="en-US" sz="2400" b="1" baseline="50000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r>
                <a:rPr lang="en-US" sz="2400" b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+X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   -1</a:t>
              </a:r>
              <a:r>
                <a:rPr 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2" name="AutoShape 10"/>
            <p:cNvSpPr/>
            <p:nvPr/>
          </p:nvSpPr>
          <p:spPr bwMode="auto">
            <a:xfrm>
              <a:off x="839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反码表示区间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−0.11…1 ~ +0.11…1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[−(1-2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),1-2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(-1,1) 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−011…1 ~ +011…1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[−(2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−1),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−1]        </a:t>
            </a:r>
            <a:r>
              <a:rPr lang="zh-CN" altLang="en-US" sz="2400" dirty="0"/>
              <a:t>或     </a:t>
            </a:r>
            <a:r>
              <a:rPr lang="en-US" altLang="zh-CN" sz="2400" dirty="0"/>
              <a:t>(−2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对称区间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两个零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求反用逻辑门容易实现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运算仍然很复杂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相加时需要将符号位的进位位增加到</a:t>
            </a:r>
            <a:r>
              <a:rPr lang="en-US" altLang="zh-CN" sz="2400" dirty="0"/>
              <a:t>LSB</a:t>
            </a:r>
            <a:r>
              <a:rPr lang="zh-CN" altLang="en-US" sz="2400" dirty="0"/>
              <a:t>上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14339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6705600" y="2897188"/>
            <a:ext cx="2209800" cy="2057400"/>
            <a:chOff x="768" y="1584"/>
            <a:chExt cx="1392" cy="1296"/>
          </a:xfrm>
        </p:grpSpPr>
        <p:sp>
          <p:nvSpPr>
            <p:cNvPr id="14382" name="Oval 21"/>
            <p:cNvSpPr/>
            <p:nvPr/>
          </p:nvSpPr>
          <p:spPr>
            <a:xfrm>
              <a:off x="768" y="1584"/>
              <a:ext cx="1392" cy="12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  <p:sp>
          <p:nvSpPr>
            <p:cNvPr id="14383" name="Oval 22"/>
            <p:cNvSpPr/>
            <p:nvPr/>
          </p:nvSpPr>
          <p:spPr>
            <a:xfrm>
              <a:off x="1440" y="2208"/>
              <a:ext cx="48" cy="4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  <p:sp>
          <p:nvSpPr>
            <p:cNvPr id="14384" name="Line 23"/>
            <p:cNvSpPr/>
            <p:nvPr/>
          </p:nvSpPr>
          <p:spPr>
            <a:xfrm>
              <a:off x="1440" y="1584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85" name="Line 24"/>
            <p:cNvSpPr/>
            <p:nvPr/>
          </p:nvSpPr>
          <p:spPr>
            <a:xfrm>
              <a:off x="1440" y="2784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86" name="Line 25"/>
            <p:cNvSpPr/>
            <p:nvPr/>
          </p:nvSpPr>
          <p:spPr>
            <a:xfrm>
              <a:off x="768" y="2208"/>
              <a:ext cx="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87" name="Line 26"/>
            <p:cNvSpPr/>
            <p:nvPr/>
          </p:nvSpPr>
          <p:spPr>
            <a:xfrm flipH="1">
              <a:off x="2064" y="2256"/>
              <a:ext cx="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88" name="Line 27"/>
            <p:cNvSpPr/>
            <p:nvPr/>
          </p:nvSpPr>
          <p:spPr>
            <a:xfrm flipH="1">
              <a:off x="1728" y="1680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89" name="Line 28"/>
            <p:cNvSpPr/>
            <p:nvPr/>
          </p:nvSpPr>
          <p:spPr>
            <a:xfrm flipH="1">
              <a:off x="2016" y="1920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0" name="Line 29"/>
            <p:cNvSpPr/>
            <p:nvPr/>
          </p:nvSpPr>
          <p:spPr>
            <a:xfrm>
              <a:off x="1104" y="1680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1" name="Line 30"/>
            <p:cNvSpPr/>
            <p:nvPr/>
          </p:nvSpPr>
          <p:spPr>
            <a:xfrm>
              <a:off x="864" y="1920"/>
              <a:ext cx="96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2" name="Line 31"/>
            <p:cNvSpPr/>
            <p:nvPr/>
          </p:nvSpPr>
          <p:spPr>
            <a:xfrm flipV="1">
              <a:off x="864" y="2496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3" name="Line 32"/>
            <p:cNvSpPr/>
            <p:nvPr/>
          </p:nvSpPr>
          <p:spPr>
            <a:xfrm flipV="1">
              <a:off x="1104" y="2688"/>
              <a:ext cx="48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4" name="Line 33"/>
            <p:cNvSpPr/>
            <p:nvPr/>
          </p:nvSpPr>
          <p:spPr>
            <a:xfrm>
              <a:off x="1968" y="2544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5" name="Line 34"/>
            <p:cNvSpPr/>
            <p:nvPr/>
          </p:nvSpPr>
          <p:spPr>
            <a:xfrm>
              <a:off x="1728" y="2736"/>
              <a:ext cx="48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96" name="Line 35"/>
            <p:cNvSpPr/>
            <p:nvPr/>
          </p:nvSpPr>
          <p:spPr>
            <a:xfrm flipV="1">
              <a:off x="1440" y="1728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4397" name="Line 36"/>
            <p:cNvSpPr/>
            <p:nvPr/>
          </p:nvSpPr>
          <p:spPr>
            <a:xfrm>
              <a:off x="1488" y="2256"/>
              <a:ext cx="192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</p:grpSp>
      <p:sp>
        <p:nvSpPr>
          <p:cNvPr id="403495" name="Text Box 39"/>
          <p:cNvSpPr txBox="1"/>
          <p:nvPr/>
        </p:nvSpPr>
        <p:spPr>
          <a:xfrm>
            <a:off x="2743200" y="1981200"/>
            <a:ext cx="6629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zh-CN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03496" name="Text Box 40"/>
          <p:cNvSpPr txBox="1"/>
          <p:nvPr/>
        </p:nvSpPr>
        <p:spPr>
          <a:xfrm>
            <a:off x="1666875" y="2238375"/>
            <a:ext cx="6858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要将指向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点的时钟调整到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点整，应如何处理？</a:t>
            </a:r>
            <a:endParaRPr lang="zh-CN" altLang="en-US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403497" name="Text Box 41"/>
          <p:cNvSpPr txBox="1"/>
          <p:nvPr/>
        </p:nvSpPr>
        <p:spPr>
          <a:xfrm>
            <a:off x="2513013" y="5194300"/>
            <a:ext cx="16891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2"/>
                </a:solidFill>
                <a:latin typeface="Tahoma" panose="020B0604030504040204" pitchFamily="34" charset="0"/>
              </a:rPr>
              <a:t>5-2=3</a:t>
            </a:r>
            <a:endParaRPr lang="en-US" altLang="zh-CN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03498" name="Text Box 42"/>
          <p:cNvSpPr txBox="1"/>
          <p:nvPr/>
        </p:nvSpPr>
        <p:spPr>
          <a:xfrm>
            <a:off x="6553200" y="5221288"/>
            <a:ext cx="2895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2"/>
                </a:solidFill>
                <a:latin typeface="Tahoma" panose="020B0604030504040204" pitchFamily="34" charset="0"/>
              </a:rPr>
              <a:t>5+10=3</a:t>
            </a:r>
            <a:r>
              <a:rPr lang="zh-CN" altLang="en-US" dirty="0">
                <a:solidFill>
                  <a:schemeClr val="tx2"/>
                </a:solidFill>
                <a:latin typeface="Tahoma" panose="020B0604030504040204" pitchFamily="34" charset="0"/>
              </a:rPr>
              <a:t>（</a:t>
            </a:r>
            <a:r>
              <a:rPr lang="en-US" altLang="zh-CN" dirty="0">
                <a:solidFill>
                  <a:schemeClr val="tx2"/>
                </a:solidFill>
                <a:latin typeface="Tahoma" panose="020B0604030504040204" pitchFamily="34" charset="0"/>
              </a:rPr>
              <a:t>12</a:t>
            </a:r>
            <a:r>
              <a:rPr lang="zh-CN" altLang="en-US" dirty="0">
                <a:solidFill>
                  <a:schemeClr val="tx2"/>
                </a:solidFill>
                <a:latin typeface="Tahoma" panose="020B0604030504040204" pitchFamily="34" charset="0"/>
              </a:rPr>
              <a:t>自动丢失。</a:t>
            </a:r>
            <a:r>
              <a:rPr lang="en-US" altLang="zh-CN" dirty="0">
                <a:solidFill>
                  <a:schemeClr val="tx2"/>
                </a:solidFill>
                <a:latin typeface="Tahoma" panose="020B0604030504040204" pitchFamily="34" charset="0"/>
              </a:rPr>
              <a:t>12</a:t>
            </a:r>
            <a:r>
              <a:rPr lang="zh-CN" altLang="en-US" dirty="0">
                <a:solidFill>
                  <a:schemeClr val="tx2"/>
                </a:solidFill>
                <a:latin typeface="Tahoma" panose="020B0604030504040204" pitchFamily="34" charset="0"/>
              </a:rPr>
              <a:t>就是模）</a:t>
            </a:r>
            <a:endParaRPr lang="zh-CN" altLang="en-US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14345" name="Group 43"/>
          <p:cNvGrpSpPr/>
          <p:nvPr/>
        </p:nvGrpSpPr>
        <p:grpSpPr>
          <a:xfrm>
            <a:off x="8153400" y="171450"/>
            <a:ext cx="2057400" cy="2057400"/>
            <a:chOff x="3744" y="1248"/>
            <a:chExt cx="1296" cy="1296"/>
          </a:xfrm>
        </p:grpSpPr>
        <p:sp>
          <p:nvSpPr>
            <p:cNvPr id="14366" name="Oval 44"/>
            <p:cNvSpPr/>
            <p:nvPr/>
          </p:nvSpPr>
          <p:spPr>
            <a:xfrm>
              <a:off x="3744" y="1248"/>
              <a:ext cx="1296" cy="1296"/>
            </a:xfrm>
            <a:prstGeom prst="ellipse">
              <a:avLst/>
            </a:prstGeom>
            <a:gradFill rotWithShape="0">
              <a:gsLst>
                <a:gs pos="0">
                  <a:srgbClr val="FFFF99"/>
                </a:gs>
                <a:gs pos="100000">
                  <a:srgbClr val="767647"/>
                </a:gs>
              </a:gsLst>
              <a:path path="shape">
                <a:fillToRect l="50000" t="50000" r="50000" b="50000"/>
              </a:path>
              <a:tileRect/>
            </a:gradFill>
            <a:ln w="38100" cap="flat" cmpd="dbl">
              <a:solidFill>
                <a:srgbClr val="FF66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  <p:sp>
          <p:nvSpPr>
            <p:cNvPr id="14367" name="Line 45"/>
            <p:cNvSpPr/>
            <p:nvPr/>
          </p:nvSpPr>
          <p:spPr>
            <a:xfrm>
              <a:off x="4416" y="1296"/>
              <a:ext cx="0" cy="14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8" name="Line 46"/>
            <p:cNvSpPr/>
            <p:nvPr/>
          </p:nvSpPr>
          <p:spPr>
            <a:xfrm>
              <a:off x="4416" y="2304"/>
              <a:ext cx="0" cy="14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69" name="Line 47"/>
            <p:cNvSpPr/>
            <p:nvPr/>
          </p:nvSpPr>
          <p:spPr>
            <a:xfrm>
              <a:off x="3792" y="1872"/>
              <a:ext cx="144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0" name="Line 48"/>
            <p:cNvSpPr/>
            <p:nvPr/>
          </p:nvSpPr>
          <p:spPr>
            <a:xfrm>
              <a:off x="4800" y="1872"/>
              <a:ext cx="144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1" name="Line 49"/>
            <p:cNvSpPr/>
            <p:nvPr/>
          </p:nvSpPr>
          <p:spPr>
            <a:xfrm>
              <a:off x="4128" y="1392"/>
              <a:ext cx="96" cy="14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2" name="Line 50"/>
            <p:cNvSpPr/>
            <p:nvPr/>
          </p:nvSpPr>
          <p:spPr>
            <a:xfrm>
              <a:off x="4560" y="2208"/>
              <a:ext cx="96" cy="14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3" name="Line 51"/>
            <p:cNvSpPr/>
            <p:nvPr/>
          </p:nvSpPr>
          <p:spPr>
            <a:xfrm>
              <a:off x="3888" y="1632"/>
              <a:ext cx="144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4" name="Line 52"/>
            <p:cNvSpPr/>
            <p:nvPr/>
          </p:nvSpPr>
          <p:spPr>
            <a:xfrm>
              <a:off x="4704" y="2064"/>
              <a:ext cx="144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5" name="Line 53"/>
            <p:cNvSpPr/>
            <p:nvPr/>
          </p:nvSpPr>
          <p:spPr>
            <a:xfrm flipH="1">
              <a:off x="4608" y="1392"/>
              <a:ext cx="96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6" name="Line 54"/>
            <p:cNvSpPr/>
            <p:nvPr/>
          </p:nvSpPr>
          <p:spPr>
            <a:xfrm flipH="1">
              <a:off x="4080" y="2304"/>
              <a:ext cx="96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7" name="Line 55"/>
            <p:cNvSpPr/>
            <p:nvPr/>
          </p:nvSpPr>
          <p:spPr>
            <a:xfrm flipV="1">
              <a:off x="3888" y="2016"/>
              <a:ext cx="144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8" name="Line 56"/>
            <p:cNvSpPr/>
            <p:nvPr/>
          </p:nvSpPr>
          <p:spPr>
            <a:xfrm flipV="1">
              <a:off x="4752" y="1584"/>
              <a:ext cx="144" cy="9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9" name="Line 57"/>
            <p:cNvSpPr/>
            <p:nvPr/>
          </p:nvSpPr>
          <p:spPr>
            <a:xfrm>
              <a:off x="4416" y="1872"/>
              <a:ext cx="288" cy="0"/>
            </a:xfrm>
            <a:prstGeom prst="line">
              <a:avLst/>
            </a:prstGeom>
            <a:ln w="38100" cap="flat" cmpd="sng">
              <a:solidFill>
                <a:schemeClr val="bg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80" name="Line 58"/>
            <p:cNvSpPr/>
            <p:nvPr/>
          </p:nvSpPr>
          <p:spPr>
            <a:xfrm flipV="1">
              <a:off x="4416" y="1440"/>
              <a:ext cx="0" cy="432"/>
            </a:xfrm>
            <a:prstGeom prst="line">
              <a:avLst/>
            </a:prstGeom>
            <a:ln w="38100" cap="flat" cmpd="sng">
              <a:solidFill>
                <a:schemeClr val="bg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81" name="AutoShape 59"/>
            <p:cNvSpPr/>
            <p:nvPr/>
          </p:nvSpPr>
          <p:spPr>
            <a:xfrm>
              <a:off x="4368" y="1872"/>
              <a:ext cx="48" cy="48"/>
            </a:xfrm>
            <a:prstGeom prst="flowChartConnector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4346" name="Rectangle 60"/>
          <p:cNvSpPr/>
          <p:nvPr/>
        </p:nvSpPr>
        <p:spPr>
          <a:xfrm>
            <a:off x="811213" y="247650"/>
            <a:ext cx="6046787" cy="71437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3900" dirty="0">
                <a:solidFill>
                  <a:schemeClr val="tx2"/>
                </a:solidFill>
              </a:rPr>
              <a:t>补码表示法的引入</a:t>
            </a:r>
            <a:endParaRPr lang="zh-CN" altLang="en-US" sz="3900" dirty="0">
              <a:solidFill>
                <a:schemeClr val="tx2"/>
              </a:solidFill>
            </a:endParaRPr>
          </a:p>
        </p:txBody>
      </p:sp>
      <p:grpSp>
        <p:nvGrpSpPr>
          <p:cNvPr id="4" name="Group 64"/>
          <p:cNvGrpSpPr/>
          <p:nvPr/>
        </p:nvGrpSpPr>
        <p:grpSpPr>
          <a:xfrm>
            <a:off x="2211388" y="3009900"/>
            <a:ext cx="2209800" cy="2057400"/>
            <a:chOff x="433" y="1896"/>
            <a:chExt cx="1392" cy="1296"/>
          </a:xfrm>
        </p:grpSpPr>
        <p:sp>
          <p:nvSpPr>
            <p:cNvPr id="14350" name="Oval 4"/>
            <p:cNvSpPr/>
            <p:nvPr/>
          </p:nvSpPr>
          <p:spPr>
            <a:xfrm>
              <a:off x="433" y="1896"/>
              <a:ext cx="1392" cy="12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  <p:sp>
          <p:nvSpPr>
            <p:cNvPr id="14351" name="Line 6"/>
            <p:cNvSpPr/>
            <p:nvPr/>
          </p:nvSpPr>
          <p:spPr>
            <a:xfrm>
              <a:off x="1105" y="1896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2" name="Line 7"/>
            <p:cNvSpPr/>
            <p:nvPr/>
          </p:nvSpPr>
          <p:spPr>
            <a:xfrm>
              <a:off x="1105" y="3096"/>
              <a:ext cx="0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3" name="Line 8"/>
            <p:cNvSpPr/>
            <p:nvPr/>
          </p:nvSpPr>
          <p:spPr>
            <a:xfrm>
              <a:off x="433" y="2520"/>
              <a:ext cx="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4" name="Line 9"/>
            <p:cNvSpPr/>
            <p:nvPr/>
          </p:nvSpPr>
          <p:spPr>
            <a:xfrm flipH="1">
              <a:off x="1729" y="2568"/>
              <a:ext cx="9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5" name="Line 10"/>
            <p:cNvSpPr/>
            <p:nvPr/>
          </p:nvSpPr>
          <p:spPr>
            <a:xfrm flipH="1">
              <a:off x="1393" y="1992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6" name="Line 11"/>
            <p:cNvSpPr/>
            <p:nvPr/>
          </p:nvSpPr>
          <p:spPr>
            <a:xfrm flipH="1">
              <a:off x="1681" y="2232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7" name="Line 12"/>
            <p:cNvSpPr/>
            <p:nvPr/>
          </p:nvSpPr>
          <p:spPr>
            <a:xfrm>
              <a:off x="769" y="1992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8" name="Line 13"/>
            <p:cNvSpPr/>
            <p:nvPr/>
          </p:nvSpPr>
          <p:spPr>
            <a:xfrm>
              <a:off x="529" y="2232"/>
              <a:ext cx="96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59" name="Line 14"/>
            <p:cNvSpPr/>
            <p:nvPr/>
          </p:nvSpPr>
          <p:spPr>
            <a:xfrm flipV="1">
              <a:off x="529" y="2808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60" name="Line 15"/>
            <p:cNvSpPr/>
            <p:nvPr/>
          </p:nvSpPr>
          <p:spPr>
            <a:xfrm flipV="1">
              <a:off x="769" y="3000"/>
              <a:ext cx="48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61" name="Line 16"/>
            <p:cNvSpPr/>
            <p:nvPr/>
          </p:nvSpPr>
          <p:spPr>
            <a:xfrm>
              <a:off x="1633" y="2856"/>
              <a:ext cx="48" cy="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62" name="Line 17"/>
            <p:cNvSpPr/>
            <p:nvPr/>
          </p:nvSpPr>
          <p:spPr>
            <a:xfrm>
              <a:off x="1393" y="3048"/>
              <a:ext cx="48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4363" name="Line 18"/>
            <p:cNvSpPr/>
            <p:nvPr/>
          </p:nvSpPr>
          <p:spPr>
            <a:xfrm flipV="1">
              <a:off x="1105" y="2040"/>
              <a:ext cx="0" cy="4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4364" name="Line 19"/>
            <p:cNvSpPr/>
            <p:nvPr/>
          </p:nvSpPr>
          <p:spPr>
            <a:xfrm>
              <a:off x="1104" y="2544"/>
              <a:ext cx="241" cy="4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</p:sp>
        <p:sp>
          <p:nvSpPr>
            <p:cNvPr id="14365" name="Oval 5"/>
            <p:cNvSpPr/>
            <p:nvPr/>
          </p:nvSpPr>
          <p:spPr>
            <a:xfrm>
              <a:off x="1081" y="2520"/>
              <a:ext cx="48" cy="4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177800" indent="-17780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l"/>
                <a:tabLst>
                  <a:tab pos="990600" algn="l"/>
                </a:tabLst>
                <a:defRPr sz="2400" b="1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lvl1pPr>
              <a:lvl2pPr marL="622300" indent="-2654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Font typeface="Wingdings" panose="05000000000000000000" pitchFamily="2" charset="2"/>
                <a:buChar char="¡"/>
                <a:tabLst>
                  <a:tab pos="990600" algn="l"/>
                </a:tabLst>
                <a:defRPr sz="2400" b="1">
                  <a:solidFill>
                    <a:schemeClr val="folHlink"/>
                  </a:solidFill>
                  <a:latin typeface="+mn-lt"/>
                  <a:ea typeface="楷体_GB2312" pitchFamily="49" charset="-122"/>
                </a:defRPr>
              </a:lvl2pPr>
              <a:lvl3pPr marL="990600" indent="-1892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Wingdings" panose="05000000000000000000" pitchFamily="2" charset="2"/>
                <a:buChar char="u"/>
                <a:tabLst>
                  <a:tab pos="990600" algn="l"/>
                </a:tabLst>
                <a:defRPr sz="2000" b="1">
                  <a:solidFill>
                    <a:srgbClr val="996633"/>
                  </a:solidFill>
                  <a:latin typeface="+mn-lt"/>
                  <a:ea typeface="仿宋_GB2312" pitchFamily="49" charset="-122"/>
                </a:defRPr>
              </a:lvl3pPr>
              <a:lvl4pPr marL="1346200" indent="-176530" algn="l" rtl="0" eaLnBrk="0" fontAlgn="base" hangingPunct="0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>
                  <a:schemeClr val="bg2"/>
                </a:buClr>
                <a:buSzPct val="80000"/>
                <a:buFont typeface="Arial" panose="020B0604020202020204" pitchFamily="34" charset="0"/>
                <a:buChar char="◊"/>
                <a:tabLst>
                  <a:tab pos="990600" algn="l"/>
                </a:tabLst>
                <a:defRPr sz="2000">
                  <a:solidFill>
                    <a:srgbClr val="006600"/>
                  </a:solidFill>
                  <a:latin typeface="+mn-lt"/>
                  <a:ea typeface="方正舒体" panose="02010601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tabLst>
                  <a:tab pos="990600" algn="l"/>
                </a:tabLst>
                <a:defRPr sz="20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defTabSz="914400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tabLst>
                  <a:tab pos="-635" algn="l"/>
                </a:tabLst>
              </a:pPr>
              <a:endParaRPr lang="zh-CN" altLang="zh-CN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8065" name="AutoShape 65"/>
          <p:cNvSpPr/>
          <p:nvPr/>
        </p:nvSpPr>
        <p:spPr>
          <a:xfrm rot="-9334275" flipH="1">
            <a:off x="4343400" y="4114800"/>
            <a:ext cx="381000" cy="990600"/>
          </a:xfrm>
          <a:prstGeom prst="curvedLeftArrow">
            <a:avLst>
              <a:gd name="adj1" fmla="val 52000"/>
              <a:gd name="adj2" fmla="val 104000"/>
              <a:gd name="adj3" fmla="val 3333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en-US" sz="1800" b="0" dirty="0">
              <a:solidFill>
                <a:schemeClr val="tx1"/>
              </a:solidFill>
            </a:endParaRPr>
          </a:p>
        </p:txBody>
      </p:sp>
      <p:sp>
        <p:nvSpPr>
          <p:cNvPr id="128066" name="AutoShape 66"/>
          <p:cNvSpPr/>
          <p:nvPr/>
        </p:nvSpPr>
        <p:spPr>
          <a:xfrm rot="8997322">
            <a:off x="6477000" y="4038600"/>
            <a:ext cx="381000" cy="1066800"/>
          </a:xfrm>
          <a:prstGeom prst="curvedLeftArrow">
            <a:avLst>
              <a:gd name="adj1" fmla="val 56000"/>
              <a:gd name="adj2" fmla="val 112000"/>
              <a:gd name="adj3" fmla="val 3333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34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8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34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3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95" grpId="0"/>
      <p:bldP spid="403496" grpId="0"/>
      <p:bldP spid="128065" grpId="0" bldLvl="0" animBg="1"/>
      <p:bldP spid="128066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15363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129026" name="Rectangle 2"/>
          <p:cNvSpPr/>
          <p:nvPr/>
        </p:nvSpPr>
        <p:spPr>
          <a:xfrm>
            <a:off x="1981200" y="4121785"/>
            <a:ext cx="9371965" cy="2397760"/>
          </a:xfrm>
          <a:prstGeom prst="rect">
            <a:avLst/>
          </a:prstGeom>
          <a:solidFill>
            <a:srgbClr val="FFFFCC"/>
          </a:solidFill>
          <a:ln w="57150" cap="flat" cmpd="thickThin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zh-CN" sz="3200" dirty="0">
              <a:solidFill>
                <a:schemeClr val="tx2"/>
              </a:solidFill>
            </a:endParaRPr>
          </a:p>
        </p:txBody>
      </p:sp>
      <p:sp>
        <p:nvSpPr>
          <p:cNvPr id="404484" name="Rectangle 4"/>
          <p:cNvSpPr>
            <a:spLocks noGrp="1"/>
          </p:cNvSpPr>
          <p:nvPr>
            <p:ph type="body" idx="4294967295"/>
          </p:nvPr>
        </p:nvSpPr>
        <p:spPr>
          <a:xfrm>
            <a:off x="1020128" y="1010920"/>
            <a:ext cx="8796337" cy="2971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2800" dirty="0"/>
              <a:t>继续推导：</a:t>
            </a:r>
            <a:endParaRPr lang="zh-CN" altLang="en-US" sz="2800" dirty="0"/>
          </a:p>
          <a:p>
            <a:pPr lvl="1" eaLnBrk="1" hangingPunct="1"/>
            <a:r>
              <a:rPr lang="en-US" altLang="zh-CN" sz="2800" dirty="0">
                <a:solidFill>
                  <a:schemeClr val="tx1"/>
                </a:solidFill>
              </a:rPr>
              <a:t>5-2=5+10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MOD  12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zh-CN" sz="2800" dirty="0">
                <a:solidFill>
                  <a:schemeClr val="tx1"/>
                </a:solidFill>
              </a:rPr>
              <a:t>5+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-2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r>
              <a:rPr lang="en-US" altLang="zh-CN" sz="2800" dirty="0">
                <a:solidFill>
                  <a:schemeClr val="tx1"/>
                </a:solidFill>
              </a:rPr>
              <a:t>=5+10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MOD 12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zh-CN" sz="2800" dirty="0">
                <a:solidFill>
                  <a:schemeClr val="tx1"/>
                </a:solidFill>
              </a:rPr>
              <a:t>-2=10</a:t>
            </a:r>
            <a:r>
              <a:rPr lang="zh-CN" altLang="en-US" sz="2800" dirty="0">
                <a:solidFill>
                  <a:schemeClr val="tx1"/>
                </a:solidFill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</a:rPr>
              <a:t>MOD 12</a:t>
            </a:r>
            <a:r>
              <a:rPr lang="zh-CN" altLang="en-US" sz="2800" dirty="0">
                <a:solidFill>
                  <a:schemeClr val="tx1"/>
                </a:solidFill>
              </a:rPr>
              <a:t>）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buNone/>
            </a:pPr>
            <a:endParaRPr lang="zh-CN" altLang="en-US" sz="28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</a:rPr>
              <a:t>结论：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04485" name="Text Box 5"/>
          <p:cNvSpPr txBox="1"/>
          <p:nvPr/>
        </p:nvSpPr>
        <p:spPr>
          <a:xfrm>
            <a:off x="2045970" y="4370070"/>
            <a:ext cx="9307830" cy="1986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tabLst>
                <a:tab pos="-635" algn="l"/>
              </a:tabLst>
            </a:pP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    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（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）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  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在模为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12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的情况下，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-2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的补码就是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10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。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一个负数用其补码代替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，同样可以得到正确的运算结果。</a:t>
            </a:r>
            <a:endParaRPr lang="zh-CN" altLang="en-US" sz="2800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tabLst>
                <a:tab pos="-635" algn="l"/>
              </a:tabLst>
            </a:pP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（</a:t>
            </a:r>
            <a:r>
              <a:rPr lang="en-US" altLang="zh-CN" sz="2800" dirty="0">
                <a:solidFill>
                  <a:schemeClr val="tx2"/>
                </a:solidFill>
                <a:latin typeface="Tahoma" panose="020B0604030504040204" pitchFamily="34" charset="0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）表示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负数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的时候如利用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模的性质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转换成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正数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，</a:t>
            </a:r>
            <a:endParaRPr lang="zh-CN" altLang="en-US" sz="2800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  <a:tabLst>
                <a:tab pos="-635" algn="l"/>
              </a:tabLst>
            </a:pP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即可将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原码运算</a:t>
            </a:r>
            <a:r>
              <a:rPr lang="zh-CN" altLang="en-US" sz="2800" dirty="0">
                <a:solidFill>
                  <a:schemeClr val="tx2"/>
                </a:solidFill>
                <a:latin typeface="Tahoma" panose="020B0604030504040204" pitchFamily="34" charset="0"/>
              </a:rPr>
              <a:t>中的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减法变成加法运算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15367" name="Rectangle 7"/>
          <p:cNvSpPr>
            <a:spLocks noGrp="1"/>
          </p:cNvSpPr>
          <p:nvPr>
            <p:ph type="title" idx="4294967295"/>
          </p:nvPr>
        </p:nvSpPr>
        <p:spPr>
          <a:xfrm>
            <a:off x="380683" y="166688"/>
            <a:ext cx="8229600" cy="704850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eaLnBrk="1" hangingPunct="1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补码表示法的引入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448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448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>
                                            <p:txEl>
                                              <p:charRg st="6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4484">
                                            <p:txEl>
                                              <p:charRg st="6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4484">
                                            <p:txEl>
                                              <p:charRg st="6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>
                                            <p:txEl>
                                              <p:charRg st="2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4484">
                                            <p:txEl>
                                              <p:charRg st="2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4484">
                                            <p:txEl>
                                              <p:charRg st="2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>
                                            <p:txEl>
                                              <p:charRg st="44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4484">
                                            <p:txEl>
                                              <p:charRg st="44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4484">
                                            <p:txEl>
                                              <p:charRg st="44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0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bldLvl="0" animBg="1"/>
      <p:bldP spid="404484" grpId="0" build="p"/>
      <p:bldP spid="40448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0394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模：</a:t>
            </a:r>
            <a:r>
              <a:rPr lang="zh-CN" altLang="en-US" dirty="0"/>
              <a:t>符号位进位位的权值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真值为正数，补码等于原数据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真值为负数，增加一个模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  <p:grpSp>
        <p:nvGrpSpPr>
          <p:cNvPr id="4" name="Group 4"/>
          <p:cNvGrpSpPr/>
          <p:nvPr/>
        </p:nvGrpSpPr>
        <p:grpSpPr bwMode="auto">
          <a:xfrm>
            <a:off x="3321089" y="2893346"/>
            <a:ext cx="5545138" cy="1503362"/>
            <a:chOff x="0" y="0"/>
            <a:chExt cx="3493" cy="94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补</a:t>
              </a:r>
              <a:r>
                <a:rPr 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endParaRPr lang="en-US" sz="2400" b="1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</a:t>
              </a:r>
              <a:r>
                <a:rPr lang="en-US" sz="2400" b="1" baseline="50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n+1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+ X 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≤X&lt;0</a:t>
              </a:r>
              <a:endPara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7" name="AutoShape 7"/>
            <p:cNvSpPr/>
            <p:nvPr/>
          </p:nvSpPr>
          <p:spPr bwMode="auto">
            <a:xfrm>
              <a:off x="817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 bwMode="auto">
          <a:xfrm>
            <a:off x="3321089" y="4755862"/>
            <a:ext cx="5545137" cy="1606549"/>
            <a:chOff x="0" y="0"/>
            <a:chExt cx="3493" cy="1012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补</a:t>
              </a: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  <a:endParaRPr lang="en-US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+ X        -1≤X&lt;0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1" name="AutoShape 11"/>
            <p:cNvSpPr/>
            <p:nvPr/>
          </p:nvSpPr>
          <p:spPr bwMode="auto">
            <a:xfrm>
              <a:off x="817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8182272" y="3541046"/>
            <a:ext cx="3019128" cy="53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2272" y="5263670"/>
            <a:ext cx="301912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补码与反码的关系</a:t>
            </a:r>
            <a:endParaRPr lang="zh-CN" altLang="en-US" dirty="0"/>
          </a:p>
        </p:txBody>
      </p:sp>
      <p:sp>
        <p:nvSpPr>
          <p:cNvPr id="4" name="内容占位符 5"/>
          <p:cNvSpPr>
            <a:spLocks noGrp="1"/>
          </p:cNvSpPr>
          <p:nvPr>
            <p:ph idx="1"/>
          </p:nvPr>
        </p:nvSpPr>
        <p:spPr>
          <a:xfrm>
            <a:off x="1973516" y="1268884"/>
            <a:ext cx="4104456" cy="50403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sz="2800" dirty="0"/>
              <a:t>定点小数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/>
              <a:t>[x]</a:t>
            </a:r>
            <a:r>
              <a:rPr lang="zh-CN" altLang="en-US" sz="2800" baseline="-25000" dirty="0"/>
              <a:t>反</a:t>
            </a:r>
            <a:r>
              <a:rPr lang="en-US" altLang="zh-CN" sz="2800" dirty="0"/>
              <a:t>=2</a:t>
            </a:r>
            <a:r>
              <a:rPr lang="en-US" altLang="zh-CN" sz="2800" dirty="0">
                <a:solidFill>
                  <a:schemeClr val="accent2"/>
                </a:solidFill>
              </a:rPr>
              <a:t>-2</a:t>
            </a:r>
            <a:r>
              <a:rPr lang="en-US" altLang="zh-CN" sz="2800" baseline="50000" dirty="0">
                <a:solidFill>
                  <a:schemeClr val="accent2"/>
                </a:solidFill>
              </a:rPr>
              <a:t>-n</a:t>
            </a:r>
            <a:r>
              <a:rPr lang="en-US" altLang="zh-CN" sz="2800" dirty="0"/>
              <a:t>+x</a:t>
            </a:r>
            <a:endParaRPr lang="en-US" altLang="zh-CN" sz="2800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/>
              <a:t>[x]</a:t>
            </a:r>
            <a:r>
              <a:rPr lang="zh-CN" altLang="en-US" sz="2800" baseline="-25000" dirty="0"/>
              <a:t>补</a:t>
            </a:r>
            <a:r>
              <a:rPr lang="en-US" altLang="zh-CN" sz="2800" dirty="0"/>
              <a:t>=2+x</a:t>
            </a:r>
            <a:endParaRPr lang="en-US" altLang="zh-CN" sz="2800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/>
              <a:t>      =(2-2</a:t>
            </a:r>
            <a:r>
              <a:rPr lang="en-US" altLang="zh-CN" sz="2800" baseline="50000" dirty="0"/>
              <a:t>-n</a:t>
            </a:r>
            <a:r>
              <a:rPr lang="en-US" altLang="zh-CN" sz="2800" dirty="0"/>
              <a:t>+x)+2</a:t>
            </a:r>
            <a:r>
              <a:rPr lang="en-US" altLang="zh-CN" sz="2800" baseline="50000" dirty="0"/>
              <a:t>-n</a:t>
            </a:r>
            <a:endParaRPr lang="en-US" altLang="zh-CN" sz="2800" baseline="50000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800" dirty="0"/>
              <a:t>      =[x]</a:t>
            </a:r>
            <a:r>
              <a:rPr lang="zh-CN" altLang="en-US" sz="2800" baseline="-25000" dirty="0"/>
              <a:t>反</a:t>
            </a:r>
            <a:r>
              <a:rPr lang="en-US" altLang="zh-CN" sz="2800" dirty="0"/>
              <a:t>+</a:t>
            </a:r>
            <a:r>
              <a:rPr lang="en-US" altLang="zh-CN" sz="2800" dirty="0">
                <a:solidFill>
                  <a:schemeClr val="accent2"/>
                </a:solidFill>
              </a:rPr>
              <a:t>2</a:t>
            </a:r>
            <a:r>
              <a:rPr lang="en-US" altLang="zh-CN" sz="2800" baseline="50000" dirty="0">
                <a:solidFill>
                  <a:schemeClr val="accent2"/>
                </a:solidFill>
              </a:rPr>
              <a:t>-n</a:t>
            </a:r>
            <a:endParaRPr lang="en-US" altLang="zh-CN" sz="2800" baseline="50000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内容占位符 6"/>
          <p:cNvSpPr txBox="1"/>
          <p:nvPr/>
        </p:nvSpPr>
        <p:spPr>
          <a:xfrm>
            <a:off x="6201045" y="1268884"/>
            <a:ext cx="4104456" cy="5040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zh-CN" altLang="en-US" dirty="0"/>
              <a:t>整数</a:t>
            </a:r>
            <a:endParaRPr lang="zh-CN" altLang="en-US" dirty="0"/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altLang="zh-CN" dirty="0"/>
              <a:t>[x]</a:t>
            </a:r>
            <a:r>
              <a:rPr lang="zh-CN" altLang="en-US" baseline="-25000" dirty="0"/>
              <a:t>反</a:t>
            </a:r>
            <a:r>
              <a:rPr lang="en-US" altLang="zh-CN" dirty="0"/>
              <a:t>=2</a:t>
            </a:r>
            <a:r>
              <a:rPr lang="en-US" altLang="zh-CN" baseline="50000" dirty="0"/>
              <a:t>n+1</a:t>
            </a:r>
            <a:r>
              <a:rPr lang="en-US" altLang="zh-CN" dirty="0">
                <a:solidFill>
                  <a:schemeClr val="accent2"/>
                </a:solidFill>
              </a:rPr>
              <a:t>-1</a:t>
            </a:r>
            <a:r>
              <a:rPr lang="en-US" altLang="zh-CN" dirty="0"/>
              <a:t>+x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altLang="zh-CN" dirty="0"/>
              <a:t>[x]</a:t>
            </a:r>
            <a:r>
              <a:rPr lang="zh-CN" altLang="en-US" baseline="-25000" dirty="0"/>
              <a:t>补</a:t>
            </a:r>
            <a:r>
              <a:rPr lang="en-US" altLang="zh-CN" dirty="0"/>
              <a:t>=2</a:t>
            </a:r>
            <a:r>
              <a:rPr lang="en-US" altLang="zh-CN" baseline="50000" dirty="0"/>
              <a:t>n+1</a:t>
            </a:r>
            <a:r>
              <a:rPr lang="en-US" altLang="zh-CN" dirty="0"/>
              <a:t>+x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altLang="zh-CN" dirty="0"/>
              <a:t>       =(2</a:t>
            </a:r>
            <a:r>
              <a:rPr lang="en-US" altLang="zh-CN" baseline="50000" dirty="0"/>
              <a:t>n+1</a:t>
            </a:r>
            <a:r>
              <a:rPr lang="en-US" altLang="zh-CN" dirty="0"/>
              <a:t>-1+x)+1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altLang="zh-CN" dirty="0"/>
              <a:t>       = [x]</a:t>
            </a:r>
            <a:r>
              <a:rPr lang="zh-CN" altLang="en-US" baseline="-25000" dirty="0"/>
              <a:t>反</a:t>
            </a:r>
            <a:r>
              <a:rPr lang="en-US" altLang="zh-CN" dirty="0"/>
              <a:t>+</a:t>
            </a:r>
            <a:r>
              <a:rPr lang="en-US" altLang="zh-CN" dirty="0">
                <a:solidFill>
                  <a:schemeClr val="accent2"/>
                </a:solidFill>
              </a:rPr>
              <a:t>1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73516" y="5482541"/>
            <a:ext cx="7868984" cy="5767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anchor="ctr" anchorCtr="0">
            <a:spAutoFit/>
          </a:bodyPr>
          <a:lstStyle/>
          <a:p>
            <a:pPr lvl="1" algn="ctr">
              <a:lnSpc>
                <a:spcPct val="135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为负数时，补码等于反码末位加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补码编码的简便方法</a:t>
            </a:r>
            <a:r>
              <a:rPr lang="zh-CN" altLang="en-US" dirty="0">
                <a:solidFill>
                  <a:srgbClr val="C00000"/>
                </a:solidFill>
              </a:rPr>
              <a:t>（重点）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正值</a:t>
            </a:r>
            <a:r>
              <a:rPr lang="zh-CN" altLang="en-US" b="1" dirty="0"/>
              <a:t>直接</a:t>
            </a:r>
            <a:r>
              <a:rPr lang="zh-CN" altLang="en-US" b="1" dirty="0">
                <a:solidFill>
                  <a:srgbClr val="C00000"/>
                </a:solidFill>
              </a:rPr>
              <a:t>取其原来的二进制码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符号位为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0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负值</a:t>
            </a:r>
            <a:r>
              <a:rPr lang="zh-CN" altLang="en-US" b="1" dirty="0"/>
              <a:t>则</a:t>
            </a:r>
            <a:r>
              <a:rPr lang="zh-CN" altLang="en-US" b="1" dirty="0">
                <a:solidFill>
                  <a:srgbClr val="C00000"/>
                </a:solidFill>
              </a:rPr>
              <a:t>逐位取反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末位加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符号位为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  [-1010</a:t>
            </a:r>
            <a:r>
              <a:rPr lang="en-US" altLang="zh-CN" dirty="0">
                <a:solidFill>
                  <a:srgbClr val="0000FF"/>
                </a:solidFill>
              </a:rPr>
              <a:t>1010</a:t>
            </a:r>
            <a:r>
              <a:rPr lang="en-US" altLang="zh-CN" dirty="0"/>
              <a:t>]</a:t>
            </a:r>
            <a:r>
              <a:rPr lang="zh-CN" altLang="en-US" baseline="-25000" dirty="0"/>
              <a:t>补</a:t>
            </a:r>
            <a:endParaRPr lang="zh-CN" altLang="en-US" baseline="-25000" dirty="0"/>
          </a:p>
          <a:p>
            <a:pPr lvl="1" eaLnBrk="1" hangingPunct="1">
              <a:lnSpc>
                <a:spcPct val="150000"/>
              </a:lnSpc>
              <a:buNone/>
            </a:pPr>
            <a:r>
              <a:rPr lang="en-US" altLang="zh-CN" sz="2400" dirty="0"/>
              <a:t>=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/>
              <a:t> 0101</a:t>
            </a:r>
            <a:r>
              <a:rPr lang="en-US" altLang="zh-CN" sz="2400" dirty="0">
                <a:solidFill>
                  <a:srgbClr val="0000FF"/>
                </a:solidFill>
              </a:rPr>
              <a:t>0101</a:t>
            </a:r>
            <a:r>
              <a:rPr lang="en-US" altLang="zh-CN" sz="2400" dirty="0"/>
              <a:t>+1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  <a:buNone/>
            </a:pPr>
            <a:r>
              <a:rPr lang="en-US" altLang="zh-CN" sz="2400" dirty="0"/>
              <a:t>=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/>
              <a:t> 0101</a:t>
            </a:r>
            <a:r>
              <a:rPr lang="en-US" altLang="zh-CN" sz="2400" dirty="0">
                <a:solidFill>
                  <a:srgbClr val="0000FF"/>
                </a:solidFill>
              </a:rPr>
              <a:t>0110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 [-0.010101]</a:t>
            </a:r>
            <a:r>
              <a:rPr lang="zh-CN" altLang="en-US" sz="2000" baseline="-25000" dirty="0"/>
              <a:t>补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.101011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扫描法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从</a:t>
            </a:r>
            <a:r>
              <a:rPr lang="zh-CN" altLang="en-US" sz="2400" b="1" dirty="0">
                <a:solidFill>
                  <a:srgbClr val="C00000"/>
                </a:solidFill>
              </a:rPr>
              <a:t>最右侧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开扫描找到</a:t>
            </a:r>
            <a:r>
              <a:rPr lang="zh-CN" altLang="en-US" sz="2400" b="1" dirty="0">
                <a:solidFill>
                  <a:srgbClr val="C00000"/>
                </a:solidFill>
              </a:rPr>
              <a:t>第一个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，该数位</a:t>
            </a:r>
            <a:r>
              <a:rPr lang="zh-CN" altLang="en-US" sz="2400" b="1" dirty="0">
                <a:solidFill>
                  <a:srgbClr val="C00000"/>
                </a:solidFill>
              </a:rPr>
              <a:t>左侧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所有数据位</a:t>
            </a:r>
            <a:r>
              <a:rPr lang="zh-CN" altLang="en-US" sz="2400" b="1" dirty="0">
                <a:solidFill>
                  <a:srgbClr val="C00000"/>
                </a:solidFill>
              </a:rPr>
              <a:t>取反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</a:rPr>
              <a:t>其他数据位不变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dirty="0">
              <a:solidFill>
                <a:srgbClr val="FF66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0177" y="942764"/>
            <a:ext cx="4233034" cy="56370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X=-0.11111111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=???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=1.00000000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+0.00000001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=1.00000001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X=-0.00000001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   [X]</a:t>
            </a:r>
            <a:r>
              <a:rPr lang="zh-CN" altLang="en-US" sz="2400" baseline="-25000" dirty="0">
                <a:solidFill>
                  <a:schemeClr val="tx2"/>
                </a:solidFill>
              </a:rPr>
              <a:t>补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=1.11111111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X=-00000001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   [X]</a:t>
            </a:r>
            <a:r>
              <a:rPr lang="zh-CN" altLang="en-US" sz="2400" baseline="-25000" dirty="0">
                <a:solidFill>
                  <a:schemeClr val="tx2"/>
                </a:solidFill>
              </a:rPr>
              <a:t>补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=111111111</a:t>
            </a:r>
            <a:endParaRPr lang="en-US" altLang="zh-CN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413705" y="942764"/>
            <a:ext cx="4233034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X=-0.00000000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=???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=1.11111111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+0.00000001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</a:t>
            </a:r>
            <a:r>
              <a:rPr lang="en-US" altLang="zh-CN" u="sng" dirty="0">
                <a:solidFill>
                  <a:srgbClr val="C00000"/>
                </a:solidFill>
              </a:rPr>
              <a:t>10</a:t>
            </a:r>
            <a:r>
              <a:rPr lang="en-US" altLang="zh-CN" dirty="0">
                <a:solidFill>
                  <a:schemeClr val="tx2"/>
                </a:solidFill>
              </a:rPr>
              <a:t>.00000000</a:t>
            </a:r>
            <a:endParaRPr lang="en-US" altLang="zh-CN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=0.00000000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dirty="0"/>
              <a:t>零有唯一的表示方式</a:t>
            </a:r>
            <a:endParaRPr lang="zh-CN" altLang="en-US" dirty="0"/>
          </a:p>
          <a:p>
            <a:pPr eaLnBrk="1" hangingPunct="1">
              <a:lnSpc>
                <a:spcPct val="125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</a:t>
            </a: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zh-CN" altLang="en-US" dirty="0">
                <a:solidFill>
                  <a:srgbClr val="C00000"/>
                </a:solidFill>
              </a:rPr>
              <a:t>＋</a:t>
            </a:r>
            <a:r>
              <a:rPr lang="en-US" altLang="zh-CN" dirty="0">
                <a:solidFill>
                  <a:srgbClr val="C00000"/>
                </a:solidFill>
              </a:rPr>
              <a:t>0.0000]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 [-0.0000]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0.0000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-1.0</a:t>
            </a:r>
            <a:r>
              <a:rPr lang="zh-CN" altLang="en-US" dirty="0"/>
              <a:t>的补码</a:t>
            </a:r>
            <a:endParaRPr lang="zh-CN" altLang="en-US" dirty="0"/>
          </a:p>
          <a:p>
            <a:pPr eaLnBrk="1" hangingPunct="1">
              <a:lnSpc>
                <a:spcPct val="125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</a:t>
            </a: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zh-CN" altLang="en-US" dirty="0">
                <a:solidFill>
                  <a:srgbClr val="C00000"/>
                </a:solidFill>
              </a:rPr>
              <a:t>－</a:t>
            </a:r>
            <a:r>
              <a:rPr lang="en-US" altLang="zh-CN" dirty="0">
                <a:solidFill>
                  <a:srgbClr val="C00000"/>
                </a:solidFill>
              </a:rPr>
              <a:t>1.0000]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0.1111+0.0001=1.0000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25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rgbClr val="C00000"/>
                </a:solidFill>
              </a:rPr>
              <a:t>     2+X=2-1=1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dirty="0"/>
              <a:t>补码相对原码少一个负零，多一个负一，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2.1.1 Character representation 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如何使用数值表示字符数据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Standards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ASCII-American Standard Code for Information Interchange (ANSI 7bits)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en-US" altLang="zh-CN" dirty="0">
                <a:solidFill>
                  <a:schemeClr val="tx1"/>
                </a:solidFill>
              </a:rPr>
              <a:t> 美国信息交换标准代码)是基于拉丁字母的一套电脑编码系统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EBCDIC-Extended Binary-Coded Decimal Interchange Code (IBM 8bits)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扩充的二十进制交换码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Unicode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chemeClr val="tx1"/>
                </a:solidFill>
              </a:rPr>
              <a:t> 统一码（Unicode），也叫万国码、单一码，是计算机科学领域里的一项业界标准，包括字符集、编码方案等。Unicode是为了解决传统的字符编码方案的局限而产生的，它为每种语言中的每个字符设定了统一并且唯一的二进制编码，以满足跨语言、跨平台进行文本转换、处理的要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补码表示区间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-1.00…0 ~ +0.11…1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[-1,1-2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[-1,1) 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zh-CN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-100…0 ~ +011…1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r>
              <a:rPr lang="zh-CN" altLang="en-US" sz="2400" dirty="0"/>
              <a:t> </a:t>
            </a:r>
            <a:r>
              <a:rPr lang="en-US" altLang="zh-CN" sz="2400" dirty="0"/>
              <a:t> [-2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-1]           </a:t>
            </a:r>
            <a:r>
              <a:rPr lang="zh-CN" altLang="en-US" sz="2400" dirty="0"/>
              <a:t>或        </a:t>
            </a:r>
            <a:r>
              <a:rPr lang="en-US" altLang="zh-CN" sz="2400" dirty="0"/>
              <a:t>[-2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 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非对称区间，左侧多一个数</a:t>
            </a:r>
            <a:endParaRPr lang="en-US" altLang="zh-CN" sz="2800" dirty="0"/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补码表示中的符号位扩展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由  </a:t>
            </a:r>
            <a:r>
              <a:rPr lang="en-US" altLang="zh-CN" dirty="0">
                <a:solidFill>
                  <a:srgbClr val="C00000"/>
                </a:solidFill>
              </a:rPr>
              <a:t>[X]</a:t>
            </a:r>
            <a:r>
              <a:rPr lang="zh-CN" altLang="en-US" baseline="-25000" dirty="0">
                <a:solidFill>
                  <a:srgbClr val="C00000"/>
                </a:solidFill>
              </a:rPr>
              <a:t>补</a:t>
            </a:r>
            <a:r>
              <a:rPr lang="zh-CN" altLang="en-US" dirty="0">
                <a:solidFill>
                  <a:srgbClr val="C00000"/>
                </a:solidFill>
              </a:rPr>
              <a:t>    求  </a:t>
            </a:r>
            <a:r>
              <a:rPr lang="en-US" altLang="zh-CN" dirty="0">
                <a:solidFill>
                  <a:srgbClr val="C00000"/>
                </a:solidFill>
              </a:rPr>
              <a:t>[X / 2]</a:t>
            </a:r>
            <a:r>
              <a:rPr lang="zh-CN" altLang="en-US" baseline="-25000" dirty="0">
                <a:solidFill>
                  <a:srgbClr val="C00000"/>
                </a:solidFill>
              </a:rPr>
              <a:t>补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buClr>
                <a:schemeClr val="tx1"/>
              </a:buClr>
              <a:buNone/>
            </a:pPr>
            <a:r>
              <a:rPr lang="zh-CN" altLang="en-US" dirty="0"/>
              <a:t>原符号位不变，符号位与数值位均右移一位，</a:t>
            </a:r>
            <a:endParaRPr lang="zh-CN" altLang="en-US" dirty="0"/>
          </a:p>
          <a:p>
            <a:pPr eaLnBrk="1" hangingPunct="1">
              <a:buClr>
                <a:schemeClr val="tx1"/>
              </a:buClr>
              <a:buNone/>
            </a:pPr>
            <a:r>
              <a:rPr lang="zh-CN" altLang="en-US" dirty="0"/>
              <a:t>    </a:t>
            </a:r>
            <a:r>
              <a:rPr lang="en-US" altLang="zh-CN" dirty="0"/>
              <a:t>[X]</a:t>
            </a:r>
            <a:r>
              <a:rPr lang="zh-CN" altLang="en-US" baseline="-25000" dirty="0"/>
              <a:t>补 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chemeClr val="folHlink"/>
                </a:solidFill>
              </a:rPr>
              <a:t>1</a:t>
            </a:r>
            <a:r>
              <a:rPr lang="en-US" altLang="zh-CN" dirty="0"/>
              <a:t>0010    </a:t>
            </a:r>
            <a:r>
              <a:rPr lang="zh-CN" altLang="en-US" dirty="0"/>
              <a:t>则  </a:t>
            </a:r>
            <a:r>
              <a:rPr lang="en-US" altLang="zh-CN" dirty="0"/>
              <a:t>[X/2]</a:t>
            </a:r>
            <a:r>
              <a:rPr lang="zh-CN" altLang="en-US" baseline="-25000" dirty="0"/>
              <a:t>补 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chemeClr val="folHlink"/>
                </a:solidFill>
              </a:rPr>
              <a:t>11</a:t>
            </a:r>
            <a:r>
              <a:rPr lang="en-US" altLang="zh-CN" dirty="0"/>
              <a:t>001      </a:t>
            </a:r>
            <a:r>
              <a:rPr lang="zh-CN" altLang="en-US" dirty="0"/>
              <a:t>符号向右扩展</a:t>
            </a:r>
            <a:endParaRPr lang="en-US" altLang="zh-CN" dirty="0"/>
          </a:p>
          <a:p>
            <a:pPr eaLnBrk="1" hangingPunct="1">
              <a:buClr>
                <a:schemeClr val="tx1"/>
              </a:buClr>
              <a:buNone/>
            </a:pPr>
            <a:r>
              <a:rPr lang="en-US" altLang="zh-CN" dirty="0"/>
              <a:t>    [2x]</a:t>
            </a:r>
            <a:r>
              <a:rPr lang="zh-CN" altLang="en-US" baseline="-25000" dirty="0"/>
              <a:t>补</a:t>
            </a:r>
            <a:r>
              <a:rPr lang="en-US" altLang="zh-CN" dirty="0"/>
              <a:t>=?      </a:t>
            </a:r>
            <a:r>
              <a:rPr lang="zh-CN" altLang="en-US" dirty="0"/>
              <a:t>左移，末位补零，符号变化溢出</a:t>
            </a:r>
            <a:endParaRPr lang="en-US" altLang="zh-CN" dirty="0"/>
          </a:p>
          <a:p>
            <a:pPr eaLnBrk="1" hangingPunct="1">
              <a:lnSpc>
                <a:spcPct val="110000"/>
              </a:lnSpc>
              <a:buClr>
                <a:schemeClr val="tx1"/>
              </a:buClr>
              <a:buNone/>
            </a:pPr>
            <a:endParaRPr lang="en-US" altLang="zh-CN" sz="28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11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不同位数的整数补码相加减时，如何运算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 bwMode="auto">
          <a:xfrm>
            <a:off x="2085976" y="4622801"/>
            <a:ext cx="4105275" cy="1528763"/>
            <a:chOff x="0" y="0"/>
            <a:chExt cx="2586" cy="963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46" y="636"/>
              <a:ext cx="226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1" y="0"/>
              <a:ext cx="24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101010111000011</a:t>
              </a:r>
              <a:r>
                <a:rPr lang="en-US" sz="24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endParaRPr lang="en-US" sz="24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273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+</a:t>
              </a:r>
              <a:endPara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27" y="273"/>
              <a:ext cx="21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              </a:t>
              </a:r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r>
                <a:rPr 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0011100</a:t>
              </a:r>
              <a:endPara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27" y="636"/>
              <a:ext cx="21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??????????????????</a:t>
              </a:r>
              <a:endParaRPr lang="en-US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 bwMode="auto">
          <a:xfrm>
            <a:off x="6505240" y="4622801"/>
            <a:ext cx="4105275" cy="1528763"/>
            <a:chOff x="0" y="0"/>
            <a:chExt cx="2586" cy="963"/>
          </a:xfrm>
        </p:grpSpPr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6" y="636"/>
              <a:ext cx="226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71" y="0"/>
              <a:ext cx="24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101010111000011</a:t>
              </a:r>
              <a:r>
                <a:rPr lang="en-US" sz="24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endParaRPr lang="en-US" sz="24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0" y="273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+</a:t>
              </a:r>
              <a:endPara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27" y="273"/>
              <a:ext cx="21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              </a:t>
              </a:r>
              <a:r>
                <a:rPr lang="en-US" sz="28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0011100</a:t>
              </a:r>
              <a:endPara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27" y="636"/>
              <a:ext cx="21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28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???????????????????</a:t>
              </a:r>
              <a:endParaRPr lang="en-US" sz="2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补码表示中的符号位扩展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不同位数的整数补码相加减时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位数少的补码符号位向左扩展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一直扩展到符号位对齐</a:t>
            </a:r>
            <a:endParaRPr lang="zh-CN" altLang="en-US" sz="2400" dirty="0"/>
          </a:p>
          <a:p>
            <a:endParaRPr lang="zh-CN" altLang="en-US" dirty="0"/>
          </a:p>
        </p:txBody>
      </p:sp>
      <p:grpSp>
        <p:nvGrpSpPr>
          <p:cNvPr id="5" name="Group 7"/>
          <p:cNvGrpSpPr/>
          <p:nvPr/>
        </p:nvGrpSpPr>
        <p:grpSpPr bwMode="auto">
          <a:xfrm>
            <a:off x="6439234" y="3751940"/>
            <a:ext cx="5752766" cy="1593850"/>
            <a:chOff x="0" y="0"/>
            <a:chExt cx="2586" cy="1004"/>
          </a:xfrm>
        </p:grpSpPr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46" y="636"/>
              <a:ext cx="1903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 sz="200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71" y="0"/>
              <a:ext cx="241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101010111000011</a:t>
              </a:r>
              <a:r>
                <a:rPr lang="en-US" sz="28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endParaRPr lang="en-US" sz="28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0" y="273"/>
              <a:ext cx="3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+</a:t>
              </a:r>
              <a:endPara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27" y="273"/>
              <a:ext cx="21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11111111</a:t>
              </a:r>
              <a:r>
                <a:rPr lang="en-US" altLang="zh-CN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r>
                <a:rPr 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0011100</a:t>
              </a:r>
              <a:endPara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27" y="636"/>
              <a:ext cx="21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101010101011111</a:t>
              </a:r>
              <a:endPara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Group 7"/>
          <p:cNvGrpSpPr/>
          <p:nvPr/>
        </p:nvGrpSpPr>
        <p:grpSpPr bwMode="auto">
          <a:xfrm>
            <a:off x="1294436" y="3758434"/>
            <a:ext cx="5752766" cy="1593851"/>
            <a:chOff x="0" y="0"/>
            <a:chExt cx="2586" cy="1004"/>
          </a:xfrm>
        </p:grpSpPr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46" y="636"/>
              <a:ext cx="188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zh-CN" altLang="en-US" sz="2000"/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71" y="0"/>
              <a:ext cx="241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  <a:r>
                <a:rPr 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101010111000011</a:t>
              </a:r>
              <a:r>
                <a:rPr lang="en-US" sz="2800" b="1" dirty="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endParaRPr lang="en-US" sz="2800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0" y="273"/>
              <a:ext cx="3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sz="320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+</a:t>
              </a:r>
              <a:endPara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227" y="273"/>
              <a:ext cx="21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32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              </a:t>
              </a:r>
              <a:r>
                <a:rPr lang="en-US" altLang="zh-CN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r>
                <a:rPr 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0011100</a:t>
              </a:r>
              <a:endParaRPr 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227" y="636"/>
              <a:ext cx="21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               </a:t>
              </a:r>
              <a:r>
                <a:rPr lang="zh-CN" altLang="en-US" sz="3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？</a:t>
              </a:r>
              <a:endPara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/>
              <a:t>唯一的零</a:t>
            </a:r>
            <a:endParaRPr lang="zh-CN" altLang="zh-CN" sz="3200" dirty="0"/>
          </a:p>
          <a:p>
            <a:pPr eaLnBrk="1" hangingPunct="1"/>
            <a:r>
              <a:rPr lang="zh-CN" altLang="zh-CN" sz="3200" dirty="0"/>
              <a:t>符号位可以直接参与运算</a:t>
            </a:r>
            <a:endParaRPr lang="zh-CN" altLang="zh-CN" sz="3200" dirty="0"/>
          </a:p>
          <a:p>
            <a:pPr eaLnBrk="1" hangingPunct="1"/>
            <a:r>
              <a:rPr lang="zh-CN" altLang="zh-CN" sz="3200" dirty="0">
                <a:solidFill>
                  <a:srgbClr val="FF0000"/>
                </a:solidFill>
              </a:rPr>
              <a:t>减法可以变成加法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FF0000"/>
                </a:solidFill>
              </a:rPr>
              <a:t>运算电路统一</a:t>
            </a:r>
            <a:endParaRPr lang="zh-CN" altLang="zh-CN" sz="32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zh-CN" sz="3200" dirty="0"/>
              <a:t>负数比整数多一个</a:t>
            </a:r>
            <a:endParaRPr lang="en-US" altLang="zh-CN" sz="3200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移码表示法 </a:t>
            </a:r>
            <a:r>
              <a:rPr lang="en-US" altLang="zh-CN" dirty="0"/>
              <a:t>Biased/Excess Notation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latin typeface="Tahoma" panose="020B0604030504040204" pitchFamily="34" charset="0"/>
              </a:rPr>
              <a:t>定义</a:t>
            </a:r>
            <a:endParaRPr lang="zh-CN" altLang="en-US" dirty="0">
              <a:latin typeface="Tahoma" panose="020B0604030504040204" pitchFamily="34" charset="0"/>
            </a:endParaRP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latin typeface="Tahoma" panose="020B0604030504040204" pitchFamily="34" charset="0"/>
              </a:rPr>
              <a:t>	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</a:rPr>
              <a:t>	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[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]</a:t>
            </a:r>
            <a:r>
              <a:rPr lang="zh-CN" altLang="en-US" baseline="-25000" dirty="0">
                <a:solidFill>
                  <a:srgbClr val="0000FF"/>
                </a:solidFill>
                <a:latin typeface="Tahoma" panose="020B0604030504040204" pitchFamily="34" charset="0"/>
              </a:rPr>
              <a:t>移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= 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+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     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-2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 ≤ 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 &lt; 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  <a:endParaRPr lang="en-US" altLang="zh-CN" i="1" baseline="50000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>
              <a:buClr>
                <a:schemeClr val="hlink"/>
              </a:buClr>
              <a:buSzPct val="65000"/>
              <a:buNone/>
            </a:pPr>
            <a:endParaRPr lang="en-US" altLang="zh-CN" i="1" baseline="50000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Tahoma" panose="020B0604030504040204" pitchFamily="34" charset="0"/>
              </a:rPr>
              <a:t>保持数据</a:t>
            </a:r>
            <a:r>
              <a:rPr lang="zh-CN" altLang="en-US" b="1" dirty="0">
                <a:solidFill>
                  <a:srgbClr val="C00000"/>
                </a:solidFill>
                <a:latin typeface="Tahoma" panose="020B0604030504040204" pitchFamily="34" charset="0"/>
              </a:rPr>
              <a:t>原有大小顺序</a:t>
            </a:r>
            <a:r>
              <a:rPr lang="zh-CN" altLang="en-US" b="1" dirty="0">
                <a:solidFill>
                  <a:srgbClr val="0070C0"/>
                </a:solidFill>
                <a:latin typeface="Tahoma" panose="020B0604030504040204" pitchFamily="34" charset="0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Tahoma" panose="020B0604030504040204" pitchFamily="34" charset="0"/>
              </a:rPr>
              <a:t>便于</a:t>
            </a:r>
            <a:r>
              <a:rPr lang="zh-CN" altLang="en-US" b="1" dirty="0">
                <a:solidFill>
                  <a:srgbClr val="0070C0"/>
                </a:solidFill>
                <a:latin typeface="Tahoma" panose="020B0604030504040204" pitchFamily="34" charset="0"/>
              </a:rPr>
              <a:t>进行</a:t>
            </a:r>
            <a:r>
              <a:rPr lang="zh-CN" altLang="en-US" b="1" dirty="0">
                <a:solidFill>
                  <a:srgbClr val="C00000"/>
                </a:solidFill>
                <a:latin typeface="Tahoma" panose="020B0604030504040204" pitchFamily="34" charset="0"/>
              </a:rPr>
              <a:t>比较操作</a:t>
            </a:r>
            <a:r>
              <a:rPr lang="zh-CN" altLang="en-US" b="1" dirty="0">
                <a:solidFill>
                  <a:srgbClr val="0070C0"/>
                </a:solidFill>
                <a:latin typeface="Tahoma" panose="020B0604030504040204" pitchFamily="34" charset="0"/>
              </a:rPr>
              <a:t>。</a:t>
            </a:r>
            <a:endParaRPr lang="zh-CN" altLang="en-US" dirty="0">
              <a:solidFill>
                <a:srgbClr val="0070C0"/>
              </a:solidFill>
              <a:latin typeface="Tahoma" panose="020B0604030504040204" pitchFamily="34" charset="0"/>
            </a:endParaRP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solidFill>
                  <a:srgbClr val="000099"/>
                </a:solidFill>
                <a:latin typeface="Tahoma" panose="020B0604030504040204" pitchFamily="34" charset="0"/>
              </a:rPr>
              <a:t> </a:t>
            </a:r>
            <a:endParaRPr lang="zh-CN" alt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b="1" dirty="0"/>
              <a:t>与</a:t>
            </a:r>
            <a:r>
              <a:rPr lang="zh-CN" altLang="en-US" b="1" dirty="0">
                <a:solidFill>
                  <a:srgbClr val="C00000"/>
                </a:solidFill>
              </a:rPr>
              <a:t>补码的符号位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相异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C00000"/>
                </a:solidFill>
              </a:rPr>
              <a:t>数据位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相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同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X=+10101   </a:t>
            </a:r>
            <a:r>
              <a:rPr lang="en-US" altLang="zh-CN" sz="2200" dirty="0"/>
              <a:t>  [X]</a:t>
            </a:r>
            <a:r>
              <a:rPr lang="zh-CN" altLang="en-US" sz="2200" baseline="-25000" dirty="0"/>
              <a:t>移 </a:t>
            </a:r>
            <a:r>
              <a:rPr lang="en-US" altLang="zh-CN" sz="2200" dirty="0"/>
              <a:t>=2</a:t>
            </a:r>
            <a:r>
              <a:rPr lang="en-US" altLang="zh-CN" sz="2200" baseline="50000" dirty="0"/>
              <a:t>5</a:t>
            </a:r>
            <a:r>
              <a:rPr lang="en-US" altLang="zh-CN" sz="2200" dirty="0">
                <a:solidFill>
                  <a:schemeClr val="folHlink"/>
                </a:solidFill>
              </a:rPr>
              <a:t>+</a:t>
            </a:r>
            <a:r>
              <a:rPr lang="en-US" altLang="zh-CN" sz="2200" dirty="0"/>
              <a:t>10101=</a:t>
            </a:r>
            <a:r>
              <a:rPr lang="en-US" altLang="zh-CN" sz="2200" dirty="0">
                <a:solidFill>
                  <a:schemeClr val="accent2"/>
                </a:solidFill>
              </a:rPr>
              <a:t>1</a:t>
            </a:r>
            <a:r>
              <a:rPr lang="en-US" altLang="zh-CN" sz="2200" dirty="0"/>
              <a:t>10101</a:t>
            </a:r>
            <a:endParaRPr lang="en-US" altLang="zh-CN" sz="2200" dirty="0"/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X=-10101  </a:t>
            </a:r>
            <a:r>
              <a:rPr lang="en-US" altLang="zh-CN" sz="2200" dirty="0"/>
              <a:t>    [X]</a:t>
            </a:r>
            <a:r>
              <a:rPr lang="zh-CN" altLang="en-US" sz="2200" baseline="-25000" dirty="0"/>
              <a:t>移 </a:t>
            </a:r>
            <a:r>
              <a:rPr lang="en-US" altLang="zh-CN" sz="2200" dirty="0"/>
              <a:t>=2</a:t>
            </a:r>
            <a:r>
              <a:rPr lang="en-US" altLang="zh-CN" sz="2200" baseline="50000" dirty="0"/>
              <a:t>5</a:t>
            </a:r>
            <a:r>
              <a:rPr lang="en-US" altLang="zh-CN" sz="2200" dirty="0">
                <a:solidFill>
                  <a:schemeClr val="folHlink"/>
                </a:solidFill>
              </a:rPr>
              <a:t>-</a:t>
            </a:r>
            <a:r>
              <a:rPr lang="en-US" altLang="zh-CN" sz="2200" dirty="0"/>
              <a:t>10101</a:t>
            </a:r>
            <a:r>
              <a:rPr lang="zh-CN" altLang="en-US" sz="2200" dirty="0"/>
              <a:t>＝</a:t>
            </a:r>
            <a:r>
              <a:rPr lang="en-US" altLang="zh-CN" sz="2200" dirty="0"/>
              <a:t>0</a:t>
            </a:r>
            <a:r>
              <a:rPr lang="en-US" altLang="zh-CN" sz="2200" dirty="0">
                <a:solidFill>
                  <a:schemeClr val="tx1"/>
                </a:solidFill>
              </a:rPr>
              <a:t>01011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b="1" dirty="0"/>
              <a:t>仅用于表示</a:t>
            </a:r>
            <a:r>
              <a:rPr lang="zh-CN" altLang="en-US" b="1" dirty="0">
                <a:solidFill>
                  <a:srgbClr val="C00000"/>
                </a:solidFill>
              </a:rPr>
              <a:t>整数</a:t>
            </a:r>
            <a:r>
              <a:rPr lang="zh-CN" altLang="en-US" b="1" dirty="0"/>
              <a:t>，通常表示浮点数的</a:t>
            </a:r>
            <a:r>
              <a:rPr lang="zh-CN" altLang="en-US" b="1" dirty="0">
                <a:solidFill>
                  <a:srgbClr val="FF0000"/>
                </a:solidFill>
              </a:rPr>
              <a:t>阶码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chemeClr val="hlink"/>
              </a:buClr>
              <a:buSzPct val="65000"/>
              <a:buNone/>
            </a:pPr>
            <a:endParaRPr lang="en-US" altLang="zh-CN" dirty="0">
              <a:solidFill>
                <a:srgbClr val="000099"/>
              </a:solidFill>
              <a:latin typeface="Tahoma" panose="020B060403050404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不同机器码公式对比</a:t>
            </a:r>
            <a:endParaRPr lang="zh-CN" altLang="en-US" dirty="0"/>
          </a:p>
        </p:txBody>
      </p:sp>
      <p:graphicFrame>
        <p:nvGraphicFramePr>
          <p:cNvPr id="5" name="Group 3"/>
          <p:cNvGraphicFramePr/>
          <p:nvPr/>
        </p:nvGraphicFramePr>
        <p:xfrm>
          <a:off x="1295400" y="1727202"/>
          <a:ext cx="9829800" cy="3898901"/>
        </p:xfrm>
        <a:graphic>
          <a:graphicData uri="http://schemas.openxmlformats.org/drawingml/2006/table">
            <a:tbl>
              <a:tblPr/>
              <a:tblGrid>
                <a:gridCol w="2457450"/>
                <a:gridCol w="2457450"/>
                <a:gridCol w="2457450"/>
                <a:gridCol w="2457450"/>
              </a:tblGrid>
              <a:tr h="76449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kumimoji="0" lang="en-US" sz="2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&lt; x ≤0</a:t>
                      </a:r>
                      <a:endParaRPr kumimoji="0" lang="en-US" sz="2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23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&lt; x ≤ </a:t>
                      </a:r>
                      <a:r>
                        <a:rPr kumimoji="0" lang="en-US" sz="23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3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 ≥ 0</a:t>
                      </a:r>
                      <a:endParaRPr kumimoji="0" lang="en-US" sz="2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900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原码</a:t>
                      </a:r>
                      <a:endParaRPr kumimoji="0" 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890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反码</a:t>
                      </a:r>
                      <a:endParaRPr kumimoji="0" 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n+</a:t>
                      </a:r>
                      <a:r>
                        <a:rPr kumimoji="0" lang="en-US" sz="32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23081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补码</a:t>
                      </a:r>
                      <a:endParaRPr kumimoji="0" 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2342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移码</a:t>
                      </a:r>
                      <a:endParaRPr kumimoji="0" 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anose="020B0604030504040204" pitchFamily="34" charset="0"/>
                          <a:ea typeface="华文新魏" panose="02010800040101010101" pitchFamily="2" charset="-122"/>
                        </a:rPr>
                        <a:t>无</a:t>
                      </a:r>
                      <a:endParaRPr kumimoji="0" 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anose="020B0604030504040204" pitchFamily="34" charset="0"/>
                        <a:ea typeface="华文新魏" panose="02010800040101010101" pitchFamily="2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7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68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4005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  <a:endParaRPr kumimoji="0" lang="en-US" sz="3700" b="0" i="1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10"/>
          <p:cNvCxnSpPr>
            <a:cxnSpLocks noChangeShapeType="1"/>
          </p:cNvCxnSpPr>
          <p:nvPr/>
        </p:nvCxnSpPr>
        <p:spPr bwMode="auto">
          <a:xfrm>
            <a:off x="4744418" y="2208932"/>
            <a:ext cx="145082" cy="71273"/>
          </a:xfrm>
          <a:prstGeom prst="line">
            <a:avLst/>
          </a:prstGeom>
          <a:noFill/>
          <a:ln w="19050" cap="sq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0"/>
          <p:cNvCxnSpPr>
            <a:cxnSpLocks noChangeShapeType="1"/>
          </p:cNvCxnSpPr>
          <p:nvPr/>
        </p:nvCxnSpPr>
        <p:spPr bwMode="auto">
          <a:xfrm>
            <a:off x="7106618" y="2221632"/>
            <a:ext cx="145082" cy="71273"/>
          </a:xfrm>
          <a:prstGeom prst="line">
            <a:avLst/>
          </a:prstGeom>
          <a:noFill/>
          <a:ln w="19050" cap="sq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定点数机器码表示范围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91324"/>
            <a:ext cx="8218488" cy="762358"/>
          </a:xfrm>
        </p:spPr>
        <p:txBody>
          <a:bodyPr/>
          <a:lstStyle/>
          <a:p>
            <a:r>
              <a:rPr lang="en-US" altLang="zh-CN" dirty="0"/>
              <a:t>n+1</a:t>
            </a:r>
            <a:r>
              <a:rPr lang="zh-CN" altLang="en-US" dirty="0"/>
              <a:t>位定点数，数据位</a:t>
            </a:r>
            <a:r>
              <a:rPr lang="en-US" altLang="zh-CN" dirty="0"/>
              <a:t>n</a:t>
            </a:r>
            <a:r>
              <a:rPr lang="zh-CN" altLang="en-US" dirty="0"/>
              <a:t>位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692526" y="2211792"/>
            <a:ext cx="8646430" cy="554067"/>
            <a:chOff x="2692526" y="2211792"/>
            <a:chExt cx="8646430" cy="554067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2692526" y="2232099"/>
              <a:ext cx="4298780" cy="533760"/>
            </a:xfrm>
            <a:prstGeom prst="rect">
              <a:avLst/>
            </a:prstGeom>
            <a:solidFill>
              <a:srgbClr val="00B0F0"/>
            </a:solidFill>
            <a:ln w="38100">
              <a:noFill/>
              <a:miter lim="800000"/>
            </a:ln>
            <a:effectLst>
              <a:outerShdw dist="20000" dir="5400000" algn="ctr" rotWithShape="0">
                <a:srgbClr val="000000">
                  <a:alpha val="37000"/>
                </a:srgbClr>
              </a:outerShdw>
            </a:effectLst>
          </p:spPr>
          <p:txBody>
            <a:bodyPr wrap="square" anchor="ctr" anchorCtr="1">
              <a:no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定点整数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7127407" y="2211792"/>
              <a:ext cx="4211549" cy="533760"/>
            </a:xfrm>
            <a:prstGeom prst="rect">
              <a:avLst/>
            </a:prstGeom>
            <a:solidFill>
              <a:srgbClr val="00B0F0"/>
            </a:solidFill>
            <a:ln w="38100">
              <a:noFill/>
              <a:miter lim="800000"/>
            </a:ln>
            <a:effectLst>
              <a:outerShdw dist="20000" dir="5400000" algn="ctr" rotWithShape="0">
                <a:srgbClr val="000000">
                  <a:alpha val="37000"/>
                </a:srgbClr>
              </a:outerShdw>
            </a:effectLst>
          </p:spPr>
          <p:txBody>
            <a:bodyPr wrap="square" anchor="ctr" anchorCtr="1">
              <a:no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定点小数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29343" y="3153279"/>
            <a:ext cx="1686100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原码反码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729343" y="4130452"/>
            <a:ext cx="1686100" cy="589757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2692525" y="3153279"/>
            <a:ext cx="2391617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3"/>
          <p:cNvSpPr txBox="1">
            <a:spLocks noChangeArrowheads="1"/>
          </p:cNvSpPr>
          <p:nvPr/>
        </p:nvSpPr>
        <p:spPr bwMode="auto">
          <a:xfrm>
            <a:off x="7127404" y="3153280"/>
            <a:ext cx="2398411" cy="619161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2685730" y="4130452"/>
            <a:ext cx="2391617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1]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8"/>
          <p:cNvSpPr txBox="1">
            <a:spLocks noChangeArrowheads="1"/>
          </p:cNvSpPr>
          <p:nvPr/>
        </p:nvSpPr>
        <p:spPr bwMode="auto">
          <a:xfrm>
            <a:off x="7134198" y="4130452"/>
            <a:ext cx="2391617" cy="598856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>
            <a:spLocks noChangeArrowheads="1"/>
          </p:cNvSpPr>
          <p:nvPr/>
        </p:nvSpPr>
        <p:spPr bwMode="auto">
          <a:xfrm>
            <a:off x="729343" y="5138091"/>
            <a:ext cx="1686100" cy="610063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移码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0"/>
          <p:cNvSpPr txBox="1">
            <a:spLocks noChangeArrowheads="1"/>
          </p:cNvSpPr>
          <p:nvPr/>
        </p:nvSpPr>
        <p:spPr bwMode="auto">
          <a:xfrm>
            <a:off x="2681200" y="5125741"/>
            <a:ext cx="2391617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1"/>
          <p:cNvSpPr txBox="1">
            <a:spLocks noChangeArrowheads="1"/>
          </p:cNvSpPr>
          <p:nvPr/>
        </p:nvSpPr>
        <p:spPr bwMode="auto">
          <a:xfrm>
            <a:off x="7127407" y="5125741"/>
            <a:ext cx="4211549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小数无移码</a:t>
            </a:r>
            <a:endParaRPr 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5249436" y="3153279"/>
            <a:ext cx="1753195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3"/>
          <p:cNvSpPr txBox="1">
            <a:spLocks noChangeArrowheads="1"/>
          </p:cNvSpPr>
          <p:nvPr/>
        </p:nvSpPr>
        <p:spPr bwMode="auto">
          <a:xfrm>
            <a:off x="9716376" y="3132971"/>
            <a:ext cx="1622579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1, 1)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7"/>
          <p:cNvSpPr txBox="1">
            <a:spLocks noChangeArrowheads="1"/>
          </p:cNvSpPr>
          <p:nvPr/>
        </p:nvSpPr>
        <p:spPr bwMode="auto">
          <a:xfrm>
            <a:off x="5242641" y="4130452"/>
            <a:ext cx="1753195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8"/>
          <p:cNvSpPr txBox="1">
            <a:spLocks noChangeArrowheads="1"/>
          </p:cNvSpPr>
          <p:nvPr/>
        </p:nvSpPr>
        <p:spPr bwMode="auto">
          <a:xfrm>
            <a:off x="9723169" y="4110146"/>
            <a:ext cx="1615786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1, 1)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0"/>
          <p:cNvSpPr txBox="1">
            <a:spLocks noChangeArrowheads="1"/>
          </p:cNvSpPr>
          <p:nvPr/>
        </p:nvSpPr>
        <p:spPr bwMode="auto">
          <a:xfrm>
            <a:off x="5238112" y="5125741"/>
            <a:ext cx="1753195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机器码小结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CN" sz="3600" dirty="0"/>
              <a:t>MSB</a:t>
            </a:r>
            <a:r>
              <a:rPr lang="zh-CN" altLang="en-US" sz="3600" dirty="0"/>
              <a:t>表示</a:t>
            </a:r>
            <a:r>
              <a:rPr lang="zh-CN" altLang="en-US" sz="3600" dirty="0">
                <a:solidFill>
                  <a:srgbClr val="FF0000"/>
                </a:solidFill>
              </a:rPr>
              <a:t>数符</a:t>
            </a:r>
            <a:endParaRPr lang="zh-CN" altLang="en-US" sz="3600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CN" sz="3600" dirty="0"/>
              <a:t>4</a:t>
            </a:r>
            <a:r>
              <a:rPr lang="zh-CN" altLang="en-US" sz="3600" dirty="0"/>
              <a:t>种定点编码方式</a:t>
            </a:r>
            <a:endParaRPr lang="zh-CN" altLang="en-US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原码   用来表示浮点（实）数的尾数</a:t>
            </a:r>
            <a:endParaRPr lang="zh-CN" altLang="en-US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反码   已不用于表示数值数据</a:t>
            </a:r>
            <a:endParaRPr lang="zh-CN" altLang="en-US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补码   </a:t>
            </a:r>
            <a:r>
              <a:rPr lang="en-US" altLang="zh-CN" sz="3600" dirty="0"/>
              <a:t>50</a:t>
            </a:r>
            <a:r>
              <a:rPr lang="zh-CN" altLang="en-US" sz="3600" dirty="0"/>
              <a:t>年代开始成为整数标准</a:t>
            </a:r>
            <a:endParaRPr lang="en-US" altLang="zh-CN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移码   用于浮点数阶码</a:t>
            </a:r>
            <a:endParaRPr lang="zh-CN" altLang="en-US" sz="3600" dirty="0"/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补码优势</a:t>
            </a:r>
            <a:endParaRPr lang="zh-CN" altLang="en-US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模运算，加、减运算统一</a:t>
            </a:r>
            <a:endParaRPr lang="zh-CN" altLang="en-US" sz="3600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sz="3600" dirty="0"/>
              <a:t>唯一</a:t>
            </a:r>
            <a:r>
              <a:rPr lang="en-US" altLang="zh-CN" sz="3600" dirty="0"/>
              <a:t>0</a:t>
            </a:r>
            <a:r>
              <a:rPr lang="zh-CN" altLang="en-US" sz="3600" dirty="0"/>
              <a:t>，方便使用</a:t>
            </a:r>
            <a:endParaRPr lang="zh-CN" altLang="en-US" sz="3600" dirty="0"/>
          </a:p>
          <a:p>
            <a:pPr lvl="1" algn="just">
              <a:spcBef>
                <a:spcPct val="30000"/>
              </a:spcBef>
            </a:pPr>
            <a:endParaRPr lang="zh-CN" altLang="en-US" dirty="0">
              <a:latin typeface="+mn-lt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pic>
        <p:nvPicPr>
          <p:cNvPr id="4" name="Picture 14" descr="j033594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0" y="2899611"/>
            <a:ext cx="1954886" cy="337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445597" y="4047150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1902345" y="3970443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6987783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7508011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" name="Rectangle 7"/>
          <p:cNvSpPr>
            <a:spLocks noChangeArrowheads="1"/>
          </p:cNvSpPr>
          <p:nvPr/>
        </p:nvSpPr>
        <p:spPr bwMode="auto">
          <a:xfrm>
            <a:off x="8034512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" name="Rectangle 7"/>
          <p:cNvSpPr>
            <a:spLocks noChangeArrowheads="1"/>
          </p:cNvSpPr>
          <p:nvPr/>
        </p:nvSpPr>
        <p:spPr bwMode="auto">
          <a:xfrm>
            <a:off x="8564265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6" name="Rectangle 7"/>
          <p:cNvSpPr>
            <a:spLocks noChangeArrowheads="1"/>
          </p:cNvSpPr>
          <p:nvPr/>
        </p:nvSpPr>
        <p:spPr bwMode="auto">
          <a:xfrm>
            <a:off x="9111442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7" name="Rectangle 7"/>
          <p:cNvSpPr>
            <a:spLocks noChangeArrowheads="1"/>
          </p:cNvSpPr>
          <p:nvPr/>
        </p:nvSpPr>
        <p:spPr bwMode="auto">
          <a:xfrm>
            <a:off x="9641195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10178847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" name="Rectangle 7"/>
          <p:cNvSpPr>
            <a:spLocks noChangeArrowheads="1"/>
          </p:cNvSpPr>
          <p:nvPr/>
        </p:nvSpPr>
        <p:spPr bwMode="auto">
          <a:xfrm>
            <a:off x="2099802" y="4047150"/>
            <a:ext cx="30604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-8</a:t>
            </a:r>
            <a:endParaRPr lang="en-US" sz="16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6" name="Rectangle 7"/>
          <p:cNvSpPr>
            <a:spLocks noChangeArrowheads="1"/>
          </p:cNvSpPr>
          <p:nvPr/>
        </p:nvSpPr>
        <p:spPr bwMode="auto">
          <a:xfrm>
            <a:off x="2634040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7" name="Rectangle 7"/>
          <p:cNvSpPr>
            <a:spLocks noChangeArrowheads="1"/>
          </p:cNvSpPr>
          <p:nvPr/>
        </p:nvSpPr>
        <p:spPr bwMode="auto">
          <a:xfrm>
            <a:off x="3173318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8" name="Rectangle 7"/>
          <p:cNvSpPr>
            <a:spLocks noChangeArrowheads="1"/>
          </p:cNvSpPr>
          <p:nvPr/>
        </p:nvSpPr>
        <p:spPr bwMode="auto">
          <a:xfrm>
            <a:off x="3709344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9" name="Rectangle 7"/>
          <p:cNvSpPr>
            <a:spLocks noChangeArrowheads="1"/>
          </p:cNvSpPr>
          <p:nvPr/>
        </p:nvSpPr>
        <p:spPr bwMode="auto">
          <a:xfrm>
            <a:off x="4248622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0" name="Rectangle 7"/>
          <p:cNvSpPr>
            <a:spLocks noChangeArrowheads="1"/>
          </p:cNvSpPr>
          <p:nvPr/>
        </p:nvSpPr>
        <p:spPr bwMode="auto">
          <a:xfrm>
            <a:off x="4776749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1" name="Rectangle 7"/>
          <p:cNvSpPr>
            <a:spLocks noChangeArrowheads="1"/>
          </p:cNvSpPr>
          <p:nvPr/>
        </p:nvSpPr>
        <p:spPr bwMode="auto">
          <a:xfrm>
            <a:off x="5316027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2" name="Rectangle 7"/>
          <p:cNvSpPr>
            <a:spLocks noChangeArrowheads="1"/>
          </p:cNvSpPr>
          <p:nvPr/>
        </p:nvSpPr>
        <p:spPr bwMode="auto">
          <a:xfrm>
            <a:off x="5844154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71" name="组合 270"/>
          <p:cNvGrpSpPr/>
          <p:nvPr/>
        </p:nvGrpSpPr>
        <p:grpSpPr>
          <a:xfrm>
            <a:off x="1921830" y="3618241"/>
            <a:ext cx="8618456" cy="255044"/>
            <a:chOff x="1663029" y="2734814"/>
            <a:chExt cx="8618456" cy="255044"/>
          </a:xfrm>
        </p:grpSpPr>
        <p:sp>
          <p:nvSpPr>
            <p:cNvPr id="233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4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6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7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8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0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1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2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3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4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5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6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3" name="Rectangle 7"/>
            <p:cNvSpPr>
              <a:spLocks noChangeArrowheads="1"/>
            </p:cNvSpPr>
            <p:nvPr/>
          </p:nvSpPr>
          <p:spPr bwMode="auto">
            <a:xfrm>
              <a:off x="166302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4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2217821" y="3878438"/>
            <a:ext cx="8020050" cy="92005"/>
            <a:chOff x="1959020" y="2948568"/>
            <a:chExt cx="8020050" cy="171901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1959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3" name="Rectangle 7"/>
          <p:cNvSpPr>
            <a:spLocks noChangeArrowheads="1"/>
          </p:cNvSpPr>
          <p:nvPr/>
        </p:nvSpPr>
        <p:spPr bwMode="auto">
          <a:xfrm>
            <a:off x="6453931" y="2016446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4" name="Line 8"/>
          <p:cNvSpPr>
            <a:spLocks noChangeShapeType="1"/>
          </p:cNvSpPr>
          <p:nvPr/>
        </p:nvSpPr>
        <p:spPr bwMode="auto">
          <a:xfrm>
            <a:off x="1910679" y="1939739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5" name="Rectangle 7"/>
          <p:cNvSpPr>
            <a:spLocks noChangeArrowheads="1"/>
          </p:cNvSpPr>
          <p:nvPr/>
        </p:nvSpPr>
        <p:spPr bwMode="auto">
          <a:xfrm>
            <a:off x="6996117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" name="Rectangle 7"/>
          <p:cNvSpPr>
            <a:spLocks noChangeArrowheads="1"/>
          </p:cNvSpPr>
          <p:nvPr/>
        </p:nvSpPr>
        <p:spPr bwMode="auto">
          <a:xfrm>
            <a:off x="7516345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7" name="Rectangle 7"/>
          <p:cNvSpPr>
            <a:spLocks noChangeArrowheads="1"/>
          </p:cNvSpPr>
          <p:nvPr/>
        </p:nvSpPr>
        <p:spPr bwMode="auto">
          <a:xfrm>
            <a:off x="8042846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8" name="Rectangle 7"/>
          <p:cNvSpPr>
            <a:spLocks noChangeArrowheads="1"/>
          </p:cNvSpPr>
          <p:nvPr/>
        </p:nvSpPr>
        <p:spPr bwMode="auto">
          <a:xfrm>
            <a:off x="8572599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9" name="Rectangle 7"/>
          <p:cNvSpPr>
            <a:spLocks noChangeArrowheads="1"/>
          </p:cNvSpPr>
          <p:nvPr/>
        </p:nvSpPr>
        <p:spPr bwMode="auto">
          <a:xfrm>
            <a:off x="9119776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0" name="Rectangle 7"/>
          <p:cNvSpPr>
            <a:spLocks noChangeArrowheads="1"/>
          </p:cNvSpPr>
          <p:nvPr/>
        </p:nvSpPr>
        <p:spPr bwMode="auto">
          <a:xfrm>
            <a:off x="9649529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1" name="Rectangle 7"/>
          <p:cNvSpPr>
            <a:spLocks noChangeArrowheads="1"/>
          </p:cNvSpPr>
          <p:nvPr/>
        </p:nvSpPr>
        <p:spPr bwMode="auto">
          <a:xfrm>
            <a:off x="10187181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3" name="Rectangle 7"/>
          <p:cNvSpPr>
            <a:spLocks noChangeArrowheads="1"/>
          </p:cNvSpPr>
          <p:nvPr/>
        </p:nvSpPr>
        <p:spPr bwMode="auto">
          <a:xfrm>
            <a:off x="2642374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4" name="Rectangle 7"/>
          <p:cNvSpPr>
            <a:spLocks noChangeArrowheads="1"/>
          </p:cNvSpPr>
          <p:nvPr/>
        </p:nvSpPr>
        <p:spPr bwMode="auto">
          <a:xfrm>
            <a:off x="3181652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5" name="Rectangle 7"/>
          <p:cNvSpPr>
            <a:spLocks noChangeArrowheads="1"/>
          </p:cNvSpPr>
          <p:nvPr/>
        </p:nvSpPr>
        <p:spPr bwMode="auto">
          <a:xfrm>
            <a:off x="3717678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" name="Rectangle 7"/>
          <p:cNvSpPr>
            <a:spLocks noChangeArrowheads="1"/>
          </p:cNvSpPr>
          <p:nvPr/>
        </p:nvSpPr>
        <p:spPr bwMode="auto">
          <a:xfrm>
            <a:off x="4256956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7" name="Rectangle 7"/>
          <p:cNvSpPr>
            <a:spLocks noChangeArrowheads="1"/>
          </p:cNvSpPr>
          <p:nvPr/>
        </p:nvSpPr>
        <p:spPr bwMode="auto">
          <a:xfrm>
            <a:off x="4785083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8" name="Rectangle 7"/>
          <p:cNvSpPr>
            <a:spLocks noChangeArrowheads="1"/>
          </p:cNvSpPr>
          <p:nvPr/>
        </p:nvSpPr>
        <p:spPr bwMode="auto">
          <a:xfrm>
            <a:off x="5324361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9" name="Rectangle 7"/>
          <p:cNvSpPr>
            <a:spLocks noChangeArrowheads="1"/>
          </p:cNvSpPr>
          <p:nvPr/>
        </p:nvSpPr>
        <p:spPr bwMode="auto">
          <a:xfrm>
            <a:off x="5852488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0" name="组合 289"/>
          <p:cNvGrpSpPr/>
          <p:nvPr/>
        </p:nvGrpSpPr>
        <p:grpSpPr>
          <a:xfrm>
            <a:off x="2464176" y="1350937"/>
            <a:ext cx="8084444" cy="491644"/>
            <a:chOff x="2197041" y="2498214"/>
            <a:chExt cx="8084444" cy="491644"/>
          </a:xfrm>
        </p:grpSpPr>
        <p:sp>
          <p:nvSpPr>
            <p:cNvPr id="291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2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3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5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6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7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8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9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0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1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2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3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4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6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4" name="Rectangle 7"/>
            <p:cNvSpPr>
              <a:spLocks noChangeArrowheads="1"/>
            </p:cNvSpPr>
            <p:nvPr/>
          </p:nvSpPr>
          <p:spPr bwMode="auto">
            <a:xfrm>
              <a:off x="5932346" y="24982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2759555" y="1847734"/>
            <a:ext cx="7486650" cy="92005"/>
            <a:chOff x="2492420" y="2948568"/>
            <a:chExt cx="7486650" cy="171901"/>
          </a:xfrm>
        </p:grpSpPr>
        <p:cxnSp>
          <p:nvCxnSpPr>
            <p:cNvPr id="308" name="直接连接符 307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直接连接符 309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1" name="直接连接符 310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2" name="直接连接符 311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3" name="直接连接符 312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直接连接符 313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直接连接符 314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直接连接符 317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直接连接符 318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0" name="直接连接符 319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1" name="直接连接符 320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直接连接符 321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直接连接符 322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5" name="Rectangle 7"/>
          <p:cNvSpPr>
            <a:spLocks noChangeArrowheads="1"/>
          </p:cNvSpPr>
          <p:nvPr/>
        </p:nvSpPr>
        <p:spPr bwMode="auto">
          <a:xfrm>
            <a:off x="6445554" y="3047803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6" name="Line 8"/>
          <p:cNvSpPr>
            <a:spLocks noChangeShapeType="1"/>
          </p:cNvSpPr>
          <p:nvPr/>
        </p:nvSpPr>
        <p:spPr bwMode="auto">
          <a:xfrm>
            <a:off x="1902302" y="2971096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" name="Rectangle 7"/>
          <p:cNvSpPr>
            <a:spLocks noChangeArrowheads="1"/>
          </p:cNvSpPr>
          <p:nvPr/>
        </p:nvSpPr>
        <p:spPr bwMode="auto">
          <a:xfrm>
            <a:off x="6987740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8" name="Rectangle 7"/>
          <p:cNvSpPr>
            <a:spLocks noChangeArrowheads="1"/>
          </p:cNvSpPr>
          <p:nvPr/>
        </p:nvSpPr>
        <p:spPr bwMode="auto">
          <a:xfrm>
            <a:off x="7507968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9" name="Rectangle 7"/>
          <p:cNvSpPr>
            <a:spLocks noChangeArrowheads="1"/>
          </p:cNvSpPr>
          <p:nvPr/>
        </p:nvSpPr>
        <p:spPr bwMode="auto">
          <a:xfrm>
            <a:off x="8034469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0" name="Rectangle 7"/>
          <p:cNvSpPr>
            <a:spLocks noChangeArrowheads="1"/>
          </p:cNvSpPr>
          <p:nvPr/>
        </p:nvSpPr>
        <p:spPr bwMode="auto">
          <a:xfrm>
            <a:off x="8564222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1" name="Rectangle 7"/>
          <p:cNvSpPr>
            <a:spLocks noChangeArrowheads="1"/>
          </p:cNvSpPr>
          <p:nvPr/>
        </p:nvSpPr>
        <p:spPr bwMode="auto">
          <a:xfrm>
            <a:off x="9111399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2" name="Rectangle 7"/>
          <p:cNvSpPr>
            <a:spLocks noChangeArrowheads="1"/>
          </p:cNvSpPr>
          <p:nvPr/>
        </p:nvSpPr>
        <p:spPr bwMode="auto">
          <a:xfrm>
            <a:off x="9641152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3" name="Rectangle 7"/>
          <p:cNvSpPr>
            <a:spLocks noChangeArrowheads="1"/>
          </p:cNvSpPr>
          <p:nvPr/>
        </p:nvSpPr>
        <p:spPr bwMode="auto">
          <a:xfrm>
            <a:off x="10178804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4" name="Rectangle 7"/>
          <p:cNvSpPr>
            <a:spLocks noChangeArrowheads="1"/>
          </p:cNvSpPr>
          <p:nvPr/>
        </p:nvSpPr>
        <p:spPr bwMode="auto">
          <a:xfrm>
            <a:off x="2633997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5" name="Rectangle 7"/>
          <p:cNvSpPr>
            <a:spLocks noChangeArrowheads="1"/>
          </p:cNvSpPr>
          <p:nvPr/>
        </p:nvSpPr>
        <p:spPr bwMode="auto">
          <a:xfrm>
            <a:off x="3173275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6" name="Rectangle 7"/>
          <p:cNvSpPr>
            <a:spLocks noChangeArrowheads="1"/>
          </p:cNvSpPr>
          <p:nvPr/>
        </p:nvSpPr>
        <p:spPr bwMode="auto">
          <a:xfrm>
            <a:off x="3709301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7" name="Rectangle 7"/>
          <p:cNvSpPr>
            <a:spLocks noChangeArrowheads="1"/>
          </p:cNvSpPr>
          <p:nvPr/>
        </p:nvSpPr>
        <p:spPr bwMode="auto">
          <a:xfrm>
            <a:off x="4248579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8" name="Rectangle 7"/>
          <p:cNvSpPr>
            <a:spLocks noChangeArrowheads="1"/>
          </p:cNvSpPr>
          <p:nvPr/>
        </p:nvSpPr>
        <p:spPr bwMode="auto">
          <a:xfrm>
            <a:off x="4776706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9" name="Rectangle 7"/>
          <p:cNvSpPr>
            <a:spLocks noChangeArrowheads="1"/>
          </p:cNvSpPr>
          <p:nvPr/>
        </p:nvSpPr>
        <p:spPr bwMode="auto">
          <a:xfrm>
            <a:off x="5315984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0" name="Rectangle 7"/>
          <p:cNvSpPr>
            <a:spLocks noChangeArrowheads="1"/>
          </p:cNvSpPr>
          <p:nvPr/>
        </p:nvSpPr>
        <p:spPr bwMode="auto">
          <a:xfrm>
            <a:off x="5844111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41" name="组合 340"/>
          <p:cNvGrpSpPr/>
          <p:nvPr/>
        </p:nvGrpSpPr>
        <p:grpSpPr>
          <a:xfrm>
            <a:off x="2455799" y="2392827"/>
            <a:ext cx="8084444" cy="481111"/>
            <a:chOff x="2197041" y="2508747"/>
            <a:chExt cx="8084444" cy="481111"/>
          </a:xfrm>
        </p:grpSpPr>
        <p:sp>
          <p:nvSpPr>
            <p:cNvPr id="342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3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4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5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6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7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8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0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1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2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3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4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5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6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5" name="Rectangle 7"/>
            <p:cNvSpPr>
              <a:spLocks noChangeArrowheads="1"/>
            </p:cNvSpPr>
            <p:nvPr/>
          </p:nvSpPr>
          <p:spPr bwMode="auto">
            <a:xfrm>
              <a:off x="5924338" y="2508747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>
            <a:off x="2751178" y="2879091"/>
            <a:ext cx="7486650" cy="92005"/>
            <a:chOff x="2492420" y="2948568"/>
            <a:chExt cx="7486650" cy="171901"/>
          </a:xfrm>
        </p:grpSpPr>
        <p:cxnSp>
          <p:nvCxnSpPr>
            <p:cNvPr id="358" name="直接连接符 357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直接连接符 358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直接连接符 359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直接连接符 360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直接连接符 361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3" name="直接连接符 362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4" name="直接连接符 363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直接连接符 365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直接连接符 366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直接连接符 367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直接连接符 369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1" name="直接连接符 370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2" name="直接连接符 371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6" name="Rectangle 7"/>
          <p:cNvSpPr>
            <a:spLocks noChangeArrowheads="1"/>
          </p:cNvSpPr>
          <p:nvPr/>
        </p:nvSpPr>
        <p:spPr bwMode="auto">
          <a:xfrm>
            <a:off x="6436397" y="5075881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7" name="Line 8"/>
          <p:cNvSpPr>
            <a:spLocks noChangeShapeType="1"/>
          </p:cNvSpPr>
          <p:nvPr/>
        </p:nvSpPr>
        <p:spPr bwMode="auto">
          <a:xfrm>
            <a:off x="1893145" y="4999174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8" name="Rectangle 7"/>
          <p:cNvSpPr>
            <a:spLocks noChangeArrowheads="1"/>
          </p:cNvSpPr>
          <p:nvPr/>
        </p:nvSpPr>
        <p:spPr bwMode="auto">
          <a:xfrm>
            <a:off x="6978583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" name="Rectangle 7"/>
          <p:cNvSpPr>
            <a:spLocks noChangeArrowheads="1"/>
          </p:cNvSpPr>
          <p:nvPr/>
        </p:nvSpPr>
        <p:spPr bwMode="auto">
          <a:xfrm>
            <a:off x="7498811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0" name="Rectangle 7"/>
          <p:cNvSpPr>
            <a:spLocks noChangeArrowheads="1"/>
          </p:cNvSpPr>
          <p:nvPr/>
        </p:nvSpPr>
        <p:spPr bwMode="auto">
          <a:xfrm>
            <a:off x="8025312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1" name="Rectangle 7"/>
          <p:cNvSpPr>
            <a:spLocks noChangeArrowheads="1"/>
          </p:cNvSpPr>
          <p:nvPr/>
        </p:nvSpPr>
        <p:spPr bwMode="auto">
          <a:xfrm>
            <a:off x="8555065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2" name="Rectangle 7"/>
          <p:cNvSpPr>
            <a:spLocks noChangeArrowheads="1"/>
          </p:cNvSpPr>
          <p:nvPr/>
        </p:nvSpPr>
        <p:spPr bwMode="auto">
          <a:xfrm>
            <a:off x="9102242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3" name="Rectangle 7"/>
          <p:cNvSpPr>
            <a:spLocks noChangeArrowheads="1"/>
          </p:cNvSpPr>
          <p:nvPr/>
        </p:nvSpPr>
        <p:spPr bwMode="auto">
          <a:xfrm>
            <a:off x="9631995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4" name="Rectangle 7"/>
          <p:cNvSpPr>
            <a:spLocks noChangeArrowheads="1"/>
          </p:cNvSpPr>
          <p:nvPr/>
        </p:nvSpPr>
        <p:spPr bwMode="auto">
          <a:xfrm>
            <a:off x="10169647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5" name="Rectangle 7"/>
          <p:cNvSpPr>
            <a:spLocks noChangeArrowheads="1"/>
          </p:cNvSpPr>
          <p:nvPr/>
        </p:nvSpPr>
        <p:spPr bwMode="auto">
          <a:xfrm>
            <a:off x="2090602" y="5075881"/>
            <a:ext cx="30604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-8</a:t>
            </a:r>
            <a:endParaRPr lang="en-US" sz="16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6" name="Rectangle 7"/>
          <p:cNvSpPr>
            <a:spLocks noChangeArrowheads="1"/>
          </p:cNvSpPr>
          <p:nvPr/>
        </p:nvSpPr>
        <p:spPr bwMode="auto">
          <a:xfrm>
            <a:off x="2624840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7" name="Rectangle 7"/>
          <p:cNvSpPr>
            <a:spLocks noChangeArrowheads="1"/>
          </p:cNvSpPr>
          <p:nvPr/>
        </p:nvSpPr>
        <p:spPr bwMode="auto">
          <a:xfrm>
            <a:off x="3164118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8" name="Rectangle 7"/>
          <p:cNvSpPr>
            <a:spLocks noChangeArrowheads="1"/>
          </p:cNvSpPr>
          <p:nvPr/>
        </p:nvSpPr>
        <p:spPr bwMode="auto">
          <a:xfrm>
            <a:off x="3700144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9" name="Rectangle 7"/>
          <p:cNvSpPr>
            <a:spLocks noChangeArrowheads="1"/>
          </p:cNvSpPr>
          <p:nvPr/>
        </p:nvSpPr>
        <p:spPr bwMode="auto">
          <a:xfrm>
            <a:off x="4239422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0" name="Rectangle 7"/>
          <p:cNvSpPr>
            <a:spLocks noChangeArrowheads="1"/>
          </p:cNvSpPr>
          <p:nvPr/>
        </p:nvSpPr>
        <p:spPr bwMode="auto">
          <a:xfrm>
            <a:off x="4767549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1" name="Rectangle 7"/>
          <p:cNvSpPr>
            <a:spLocks noChangeArrowheads="1"/>
          </p:cNvSpPr>
          <p:nvPr/>
        </p:nvSpPr>
        <p:spPr bwMode="auto">
          <a:xfrm>
            <a:off x="5306827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2" name="Rectangle 7"/>
          <p:cNvSpPr>
            <a:spLocks noChangeArrowheads="1"/>
          </p:cNvSpPr>
          <p:nvPr/>
        </p:nvSpPr>
        <p:spPr bwMode="auto">
          <a:xfrm>
            <a:off x="5834954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93" name="组合 392"/>
          <p:cNvGrpSpPr/>
          <p:nvPr/>
        </p:nvGrpSpPr>
        <p:grpSpPr>
          <a:xfrm>
            <a:off x="1912630" y="4646972"/>
            <a:ext cx="8618456" cy="255044"/>
            <a:chOff x="1663029" y="2734814"/>
            <a:chExt cx="8618456" cy="255044"/>
          </a:xfrm>
        </p:grpSpPr>
        <p:sp>
          <p:nvSpPr>
            <p:cNvPr id="394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5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6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7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8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9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1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2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3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4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5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6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7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8" name="Rectangle 7"/>
            <p:cNvSpPr>
              <a:spLocks noChangeArrowheads="1"/>
            </p:cNvSpPr>
            <p:nvPr/>
          </p:nvSpPr>
          <p:spPr bwMode="auto">
            <a:xfrm>
              <a:off x="166302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9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>
            <a:off x="2208621" y="4907169"/>
            <a:ext cx="8020050" cy="92005"/>
            <a:chOff x="1959020" y="2948568"/>
            <a:chExt cx="8020050" cy="171901"/>
          </a:xfrm>
        </p:grpSpPr>
        <p:cxnSp>
          <p:nvCxnSpPr>
            <p:cNvPr id="411" name="直接连接符 410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直接连接符 412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5" name="直接连接符 414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6" name="直接连接符 415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7" name="直接连接符 416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>
              <a:off x="1959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0" name="直接连接符 419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1" name="直接连接符 420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2" name="直接连接符 421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直接连接符 422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4" name="直接连接符 423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4" name="Rectangle 7"/>
          <p:cNvSpPr>
            <a:spLocks noChangeArrowheads="1"/>
          </p:cNvSpPr>
          <p:nvPr/>
        </p:nvSpPr>
        <p:spPr bwMode="auto">
          <a:xfrm>
            <a:off x="1349793" y="1845440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原码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5" name="Rectangle 7"/>
          <p:cNvSpPr>
            <a:spLocks noChangeArrowheads="1"/>
          </p:cNvSpPr>
          <p:nvPr/>
        </p:nvSpPr>
        <p:spPr bwMode="auto">
          <a:xfrm>
            <a:off x="1350174" y="2834594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反码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6" name="Rectangle 7"/>
          <p:cNvSpPr>
            <a:spLocks noChangeArrowheads="1"/>
          </p:cNvSpPr>
          <p:nvPr/>
        </p:nvSpPr>
        <p:spPr bwMode="auto">
          <a:xfrm>
            <a:off x="1334927" y="3834187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补码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7" name="Rectangle 7"/>
          <p:cNvSpPr>
            <a:spLocks noChangeArrowheads="1"/>
          </p:cNvSpPr>
          <p:nvPr/>
        </p:nvSpPr>
        <p:spPr bwMode="auto">
          <a:xfrm>
            <a:off x="1313105" y="4870798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移码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1" name="直接箭头连接符 220"/>
          <p:cNvCxnSpPr/>
          <p:nvPr/>
        </p:nvCxnSpPr>
        <p:spPr>
          <a:xfrm>
            <a:off x="5042771" y="2825655"/>
            <a:ext cx="0" cy="783648"/>
          </a:xfrm>
          <a:prstGeom prst="straightConnector1">
            <a:avLst/>
          </a:prstGeom>
          <a:noFill/>
          <a:ln w="38100" cap="sq">
            <a:solidFill>
              <a:srgbClr val="0066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/>
          <p:cNvGrpSpPr/>
          <p:nvPr/>
        </p:nvGrpSpPr>
        <p:grpSpPr>
          <a:xfrm>
            <a:off x="3680372" y="3833600"/>
            <a:ext cx="5331894" cy="804407"/>
            <a:chOff x="3680372" y="4087113"/>
            <a:chExt cx="5331894" cy="804407"/>
          </a:xfrm>
        </p:grpSpPr>
        <p:cxnSp>
          <p:nvCxnSpPr>
            <p:cNvPr id="223" name="直接箭头连接符 222"/>
            <p:cNvCxnSpPr/>
            <p:nvPr/>
          </p:nvCxnSpPr>
          <p:spPr>
            <a:xfrm flipV="1">
              <a:off x="3680372" y="4087700"/>
              <a:ext cx="0" cy="803820"/>
            </a:xfrm>
            <a:prstGeom prst="straightConnector1">
              <a:avLst/>
            </a:prstGeom>
            <a:noFill/>
            <a:ln w="38100" cap="sq">
              <a:solidFill>
                <a:srgbClr val="0066FF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7" name="直接箭头连接符 246"/>
            <p:cNvCxnSpPr/>
            <p:nvPr/>
          </p:nvCxnSpPr>
          <p:spPr>
            <a:xfrm flipV="1">
              <a:off x="9012266" y="4087113"/>
              <a:ext cx="0" cy="803820"/>
            </a:xfrm>
            <a:prstGeom prst="straightConnector1">
              <a:avLst/>
            </a:prstGeom>
            <a:noFill/>
            <a:ln w="38100" cap="sq">
              <a:solidFill>
                <a:srgbClr val="0066FF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2" name="直接箭头连接符 211"/>
          <p:cNvCxnSpPr/>
          <p:nvPr/>
        </p:nvCxnSpPr>
        <p:spPr>
          <a:xfrm flipV="1">
            <a:off x="2890663" y="1815074"/>
            <a:ext cx="0" cy="803820"/>
          </a:xfrm>
          <a:prstGeom prst="straightConnector1">
            <a:avLst/>
          </a:prstGeom>
          <a:noFill/>
          <a:ln w="38100" cap="sq">
            <a:solidFill>
              <a:srgbClr val="0066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en-US"/>
              <a:t>不同机器码对比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771812" y="1343207"/>
            <a:ext cx="3759273" cy="2958987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圆角矩形 215"/>
          <p:cNvSpPr/>
          <p:nvPr/>
        </p:nvSpPr>
        <p:spPr>
          <a:xfrm>
            <a:off x="2439923" y="1276524"/>
            <a:ext cx="3759273" cy="2026324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圆角矩形 216"/>
          <p:cNvSpPr/>
          <p:nvPr/>
        </p:nvSpPr>
        <p:spPr>
          <a:xfrm>
            <a:off x="6208346" y="1285461"/>
            <a:ext cx="582493" cy="4045463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圆角矩形 217"/>
          <p:cNvSpPr/>
          <p:nvPr/>
        </p:nvSpPr>
        <p:spPr>
          <a:xfrm>
            <a:off x="2446643" y="1294400"/>
            <a:ext cx="8112620" cy="2017386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圆角矩形 218"/>
          <p:cNvSpPr/>
          <p:nvPr/>
        </p:nvSpPr>
        <p:spPr>
          <a:xfrm>
            <a:off x="1893145" y="3489506"/>
            <a:ext cx="8637939" cy="1993818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圆角矩形 219"/>
          <p:cNvSpPr/>
          <p:nvPr/>
        </p:nvSpPr>
        <p:spPr>
          <a:xfrm>
            <a:off x="1883290" y="2458148"/>
            <a:ext cx="4325813" cy="1942551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圆角矩形 221"/>
          <p:cNvSpPr/>
          <p:nvPr/>
        </p:nvSpPr>
        <p:spPr>
          <a:xfrm>
            <a:off x="1947834" y="3542720"/>
            <a:ext cx="582493" cy="1864986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正数区间，原码，反码，补码表示相同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原码、反码有两个</a:t>
            </a:r>
            <a:r>
              <a:rPr lang="en-US" altLang="zh-CN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负数区域反码与原码数值位相反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原码、反码在数轴上对称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补码、移码在数轴上不对称，最左侧多了一个数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2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补码、移码符号位相异，数值位相同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2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负数的补码等于反码末位加</a:t>
            </a:r>
            <a:r>
              <a:rPr lang="en-US" altLang="zh-CN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130269">
        <p15:prstTrans prst="pageCurlDouble"/>
      </p:transition>
    </mc:Choice>
    <mc:Fallback>
      <p:transition spd="slow" advTm="130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2" grpId="0" animBg="1"/>
      <p:bldP spid="222" grpId="1" animBg="1"/>
      <p:bldP spid="224" grpId="0" animBg="1" autoUpdateAnimBg="0" build="allAtOnce"/>
      <p:bldP spid="248" grpId="0" animBg="1" autoUpdateAnimBg="0" build="allAtOnce"/>
      <p:bldP spid="249" grpId="0" animBg="1" autoUpdateAnimBg="0" uiExpand="1" build="allAtOnce"/>
      <p:bldP spid="250" grpId="0" animBg="1" autoUpdateAnimBg="0" uiExpand="1" build="allAtOnce"/>
      <p:bldP spid="251" grpId="0" animBg="1" autoUpdateAnimBg="0" uiExpand="1" build="allAtOnce"/>
      <p:bldP spid="252" grpId="0" animBg="1" autoUpdateAnimBg="0" uiExpand="1" build="allAtOnce"/>
      <p:bldP spid="272" grpId="0" animBg="1" autoUpdateAnimBg="0" uiExpand="1" build="allAtOnce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9219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819150" y="958850"/>
            <a:ext cx="8731250" cy="5181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l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定点数：小数点固定在某一位置的数据；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0975" marR="0" lvl="1" indent="-19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¡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纯小数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：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n-lt"/>
              <a:ea typeface="楷体_GB2312" pitchFamily="49" charset="-122"/>
            </a:endParaRPr>
          </a:p>
          <a:p>
            <a:pPr marL="631825" marR="0" lvl="2" indent="-2717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表示形式      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+mn-lt"/>
              <a:ea typeface="仿宋_GB2312" pitchFamily="49" charset="-122"/>
            </a:endParaRPr>
          </a:p>
          <a:p>
            <a:pPr marL="631825" marR="0" lvl="2" indent="-2717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None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 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有符号数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x=x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S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-1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-2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-n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 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0≤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|x|≤1-2</a:t>
            </a:r>
            <a:r>
              <a:rPr kumimoji="0" lang="en-US" altLang="zh-CN" sz="22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-n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;</a:t>
            </a:r>
            <a:r>
              <a:rPr kumimoji="0" lang="en-US" altLang="zh-CN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s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为符号位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+mn-lt"/>
              <a:ea typeface="仿宋_GB2312" pitchFamily="49" charset="-122"/>
            </a:endParaRPr>
          </a:p>
          <a:p>
            <a:pPr marL="631825" marR="0" lvl="2" indent="-2717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None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	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无符号数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x=x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-1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-2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-n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  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0≤x ≤1-2</a:t>
            </a:r>
            <a:r>
              <a:rPr kumimoji="0" lang="en-US" altLang="zh-CN" sz="22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-n        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;x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为数值位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+mn-lt"/>
              <a:ea typeface="仿宋_GB2312" pitchFamily="49" charset="-122"/>
            </a:endParaRPr>
          </a:p>
          <a:p>
            <a:pPr marL="631825" marR="0" lvl="2" indent="-2717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数据表示范围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0.0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0= 0 ≤|x|≤ 1-2</a:t>
            </a:r>
            <a:r>
              <a:rPr kumimoji="0" lang="en-US" altLang="zh-CN" sz="22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-n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= 0.1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1</a:t>
            </a:r>
            <a:endParaRPr kumimoji="0" lang="en-US" altLang="zh-CN" sz="22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n-lt"/>
              <a:ea typeface="楷体_GB2312" pitchFamily="49" charset="-122"/>
            </a:endParaRPr>
          </a:p>
          <a:p>
            <a:pPr marL="180975" marR="0" lvl="1" indent="-19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¡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纯整数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楷体_GB2312" pitchFamily="49" charset="-122"/>
              </a:rPr>
              <a:t>：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n-lt"/>
              <a:ea typeface="楷体_GB2312" pitchFamily="49" charset="-122"/>
            </a:endParaRPr>
          </a:p>
          <a:p>
            <a:pPr marL="631825" marR="0" lvl="2" indent="-2717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表示形式   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b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</a:b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有符号数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x=x 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s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n-1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1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0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   |x|≤2</a:t>
            </a:r>
            <a:r>
              <a:rPr kumimoji="0" lang="en-US" altLang="zh-CN" sz="22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n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-1  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;</a:t>
            </a:r>
            <a:r>
              <a:rPr kumimoji="0" lang="en-US" altLang="zh-CN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s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为符号位</a:t>
            </a:r>
            <a:b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</a:b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无符号数  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x=x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n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 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n-1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…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x 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1</a:t>
            </a:r>
            <a:r>
              <a:rPr kumimoji="0" lang="en-US" altLang="zh-CN" sz="2200" b="1" i="0" u="none" strike="noStrike" kern="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 </a:t>
            </a:r>
            <a:r>
              <a:rPr kumimoji="0" lang="en-US" altLang="zh-CN" sz="2200" b="1" i="0" u="none" strike="noStrike" kern="0" cap="none" spc="0" normalizeH="0" baseline="-2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0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  0≤x≤2</a:t>
            </a:r>
            <a:r>
              <a:rPr kumimoji="0" lang="en-US" altLang="zh-CN" sz="22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n+1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-1 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;</a:t>
            </a:r>
            <a:r>
              <a:rPr kumimoji="0" lang="en-US" altLang="zh-CN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x</a:t>
            </a:r>
            <a:r>
              <a:rPr kumimoji="0" lang="en-US" altLang="zh-CN" sz="2200" b="1" i="0" u="none" strike="noStrike" kern="0" cap="none" spc="0" normalizeH="0" baseline="-20000" noProof="0" dirty="0" err="1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n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+mn-lt"/>
                <a:ea typeface="仿宋_GB2312" pitchFamily="49" charset="-122"/>
              </a:rPr>
              <a:t>为数值位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+mn-lt"/>
              <a:ea typeface="仿宋_GB2312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l"/>
              <a:tabLst>
                <a:tab pos="631825" algn="l"/>
              </a:tabLst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注意：小数点的位置是机器约定好的，并没有实际的保存。</a:t>
            </a:r>
            <a:endParaRPr kumimoji="0" lang="zh-CN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8611" name="Rectangle 3"/>
          <p:cNvSpPr/>
          <p:nvPr/>
        </p:nvSpPr>
        <p:spPr>
          <a:xfrm>
            <a:off x="3719513" y="1676400"/>
            <a:ext cx="3138487" cy="381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  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-2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-3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 ……x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-n</a:t>
            </a:r>
            <a:endParaRPr lang="en-US" altLang="zh-CN" sz="2800" baseline="-20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2" name="Rectangle 4"/>
          <p:cNvSpPr/>
          <p:nvPr/>
        </p:nvSpPr>
        <p:spPr>
          <a:xfrm>
            <a:off x="3657600" y="4070350"/>
            <a:ext cx="3124200" cy="381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n-1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n-2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……x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00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2800" baseline="-20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3" name="Rectangle 5"/>
          <p:cNvSpPr>
            <a:spLocks noGrp="1"/>
          </p:cNvSpPr>
          <p:nvPr>
            <p:ph type="title"/>
          </p:nvPr>
        </p:nvSpPr>
        <p:spPr>
          <a:xfrm>
            <a:off x="590550" y="5080"/>
            <a:ext cx="8959850" cy="95377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sz="3400" dirty="0"/>
              <a:t>2.2.2   </a:t>
            </a:r>
            <a:r>
              <a:rPr lang="zh-CN" altLang="en-US" sz="3400" dirty="0"/>
              <a:t>定点数 </a:t>
            </a:r>
            <a:endParaRPr lang="zh-CN" altLang="en-US" sz="3400" dirty="0"/>
          </a:p>
        </p:txBody>
      </p:sp>
      <p:sp>
        <p:nvSpPr>
          <p:cNvPr id="68614" name="Oval 6"/>
          <p:cNvSpPr/>
          <p:nvPr/>
        </p:nvSpPr>
        <p:spPr>
          <a:xfrm>
            <a:off x="4191000" y="1985963"/>
            <a:ext cx="131763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en-US" sz="1800" b="0" dirty="0">
              <a:solidFill>
                <a:schemeClr val="tx1"/>
              </a:solidFill>
            </a:endParaRPr>
          </a:p>
        </p:txBody>
      </p:sp>
      <p:sp>
        <p:nvSpPr>
          <p:cNvPr id="68615" name="Oval 7"/>
          <p:cNvSpPr/>
          <p:nvPr/>
        </p:nvSpPr>
        <p:spPr>
          <a:xfrm>
            <a:off x="6553200" y="4351338"/>
            <a:ext cx="133350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en-US" sz="1800" b="0" dirty="0">
              <a:solidFill>
                <a:schemeClr val="tx1"/>
              </a:solidFill>
            </a:endParaRPr>
          </a:p>
        </p:txBody>
      </p:sp>
      <p:sp>
        <p:nvSpPr>
          <p:cNvPr id="68618" name="Rectangle 10"/>
          <p:cNvSpPr/>
          <p:nvPr/>
        </p:nvSpPr>
        <p:spPr>
          <a:xfrm>
            <a:off x="7162800" y="1219200"/>
            <a:ext cx="2657475" cy="33718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algn="ctr" defTabSz="914400"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设采用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n+1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位数据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19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610">
                                            <p:txEl>
                                              <p:charRg st="19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24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610">
                                            <p:txEl>
                                              <p:charRg st="24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35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610">
                                            <p:txEl>
                                              <p:charRg st="35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93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8610">
                                            <p:txEl>
                                              <p:charRg st="93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150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8610">
                                            <p:txEl>
                                              <p:charRg st="150" end="1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187" end="1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8610">
                                            <p:txEl>
                                              <p:charRg st="187" end="1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192" end="3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8610">
                                            <p:txEl>
                                              <p:charRg st="192" end="3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charRg st="304" end="3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8610">
                                            <p:txEl>
                                              <p:charRg st="304" end="3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build="p"/>
      <p:bldP spid="68611" grpId="0" bldLvl="0" animBg="1"/>
      <p:bldP spid="68612" grpId="0" bldLvl="0" animBg="1"/>
      <p:bldP spid="68614" grpId="0" bldLvl="0" animBg="1"/>
      <p:bldP spid="68615" grpId="0" bldLvl="0" animBg="1"/>
      <p:bldP spid="686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128 Standard ASCII codes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52 Letters</a:t>
            </a:r>
            <a:endParaRPr lang="en-US" altLang="zh-CN" dirty="0"/>
          </a:p>
          <a:p>
            <a:pPr lvl="1" eaLnBrk="1" hangingPunct="1"/>
            <a:r>
              <a:rPr lang="en-US" altLang="zh-CN" sz="2200" dirty="0"/>
              <a:t>a-z, A-Z </a:t>
            </a:r>
            <a:endParaRPr lang="en-US" altLang="zh-CN" sz="2200" dirty="0"/>
          </a:p>
          <a:p>
            <a:pPr eaLnBrk="1" hangingPunct="1"/>
            <a:r>
              <a:rPr lang="en-US" altLang="zh-CN" dirty="0"/>
              <a:t>10 Digits</a:t>
            </a:r>
            <a:endParaRPr lang="en-US" altLang="zh-CN" dirty="0"/>
          </a:p>
          <a:p>
            <a:pPr lvl="1" eaLnBrk="1" hangingPunct="1"/>
            <a:r>
              <a:rPr lang="en-US" altLang="zh-CN" sz="2200" dirty="0"/>
              <a:t>0-9</a:t>
            </a:r>
            <a:endParaRPr lang="en-US" altLang="zh-CN" sz="2200" dirty="0"/>
          </a:p>
          <a:p>
            <a:pPr eaLnBrk="1" hangingPunct="1"/>
            <a:r>
              <a:rPr lang="en-US" altLang="zh-CN" dirty="0"/>
              <a:t>34 Symbols</a:t>
            </a:r>
            <a:endParaRPr lang="en-US" altLang="zh-CN" dirty="0"/>
          </a:p>
          <a:p>
            <a:pPr lvl="1" eaLnBrk="1" hangingPunct="1"/>
            <a:r>
              <a:rPr lang="en-US" altLang="zh-CN" sz="2200" dirty="0"/>
              <a:t>! @ # $ % ^ &amp; * ( )  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endParaRPr lang="en-US" altLang="zh-CN" sz="2200" dirty="0"/>
          </a:p>
          <a:p>
            <a:pPr eaLnBrk="1" hangingPunct="1"/>
            <a:r>
              <a:rPr lang="en-US" altLang="zh-CN" dirty="0"/>
              <a:t>32 Control characters </a:t>
            </a:r>
            <a:endParaRPr lang="en-US" altLang="zh-CN" dirty="0"/>
          </a:p>
          <a:p>
            <a:pPr lvl="1" eaLnBrk="1" hangingPunct="1"/>
            <a:r>
              <a:rPr lang="en-US" altLang="zh-CN" sz="2200" dirty="0"/>
              <a:t>&lt;CR&gt; &lt;BEL&gt; &lt;ESC&gt; &lt;LF&gt; 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10243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1024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定点机的特点</a:t>
            </a:r>
            <a:endParaRPr lang="zh-CN" altLang="en-US" dirty="0"/>
          </a:p>
        </p:txBody>
      </p:sp>
      <p:sp>
        <p:nvSpPr>
          <p:cNvPr id="59395" name="Rectangle 3"/>
          <p:cNvSpPr>
            <a:spLocks noGrp="1"/>
          </p:cNvSpPr>
          <p:nvPr>
            <p:ph idx="1"/>
          </p:nvPr>
        </p:nvSpPr>
        <p:spPr>
          <a:xfrm>
            <a:off x="1520825" y="1418590"/>
            <a:ext cx="6934200" cy="4191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3200" dirty="0"/>
              <a:t>所能表示的数据范围小</a:t>
            </a:r>
            <a:endParaRPr lang="zh-CN" altLang="en-US" sz="3200" dirty="0"/>
          </a:p>
          <a:p>
            <a:pPr eaLnBrk="1" hangingPunct="1"/>
            <a:r>
              <a:rPr lang="zh-CN" altLang="en-US" sz="3200" dirty="0"/>
              <a:t>使用不方便，运算精度较低</a:t>
            </a:r>
            <a:endParaRPr lang="zh-CN" altLang="en-US" sz="3200" dirty="0"/>
          </a:p>
          <a:p>
            <a:pPr eaLnBrk="1" hangingPunct="1"/>
            <a:r>
              <a:rPr lang="zh-CN" altLang="en-US" sz="3200" dirty="0"/>
              <a:t>存储单元利用率低</a:t>
            </a:r>
            <a:endParaRPr lang="zh-CN" altLang="en-US" sz="3200" dirty="0"/>
          </a:p>
          <a:p>
            <a:pPr eaLnBrk="1" hangingPunct="1"/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11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5">
                                            <p:txEl>
                                              <p:charRg st="11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charRg st="24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5">
                                            <p:txEl>
                                              <p:charRg st="24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27651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27652" name="Rectangle 2"/>
          <p:cNvSpPr>
            <a:spLocks noGrp="1"/>
          </p:cNvSpPr>
          <p:nvPr>
            <p:ph type="title"/>
          </p:nvPr>
        </p:nvSpPr>
        <p:spPr>
          <a:xfrm>
            <a:off x="1007745" y="84138"/>
            <a:ext cx="9067800" cy="1439862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eaLnBrk="1" hangingPunct="1">
              <a:lnSpc>
                <a:spcPct val="120000"/>
              </a:lnSpc>
            </a:pPr>
            <a:br>
              <a:rPr lang="en-US" altLang="zh-CN" sz="2400" dirty="0"/>
            </a:br>
            <a:r>
              <a:rPr lang="zh-CN" altLang="en-US" sz="2400" dirty="0"/>
              <a:t>设机器字长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位，定点表示，尾数</a:t>
            </a:r>
            <a:r>
              <a:rPr lang="en-US" altLang="zh-CN" sz="2400" dirty="0"/>
              <a:t>15</a:t>
            </a:r>
            <a:r>
              <a:rPr lang="zh-CN" altLang="en-US" sz="2400" dirty="0"/>
              <a:t>位，数符</a:t>
            </a:r>
            <a:r>
              <a:rPr lang="en-US" altLang="zh-CN" sz="2400" dirty="0"/>
              <a:t>1</a:t>
            </a:r>
            <a:r>
              <a:rPr lang="zh-CN" altLang="en-US" sz="2400" dirty="0"/>
              <a:t>位，问：</a:t>
            </a:r>
            <a:br>
              <a:rPr lang="zh-CN" altLang="en-US" sz="2400" dirty="0"/>
            </a:br>
            <a:r>
              <a:rPr lang="zh-CN" altLang="en-US" sz="2400" dirty="0"/>
              <a:t>     </a:t>
            </a:r>
            <a:r>
              <a:rPr lang="en-US" altLang="zh-CN" sz="2400" dirty="0"/>
              <a:t>(1)</a:t>
            </a:r>
            <a:r>
              <a:rPr lang="zh-CN" altLang="en-US" sz="2400" dirty="0"/>
              <a:t>定点原码整数表示时，最大正数是多少？最小负数是多少？</a:t>
            </a:r>
            <a:br>
              <a:rPr lang="zh-CN" altLang="en-US" sz="2400" dirty="0"/>
            </a:br>
            <a:r>
              <a:rPr lang="zh-CN" altLang="en-US" sz="2400" dirty="0"/>
              <a:t>     </a:t>
            </a:r>
            <a:r>
              <a:rPr lang="en-US" altLang="zh-CN" sz="2400" dirty="0"/>
              <a:t>(2)</a:t>
            </a:r>
            <a:r>
              <a:rPr lang="zh-CN" altLang="en-US" sz="2400" dirty="0"/>
              <a:t>定点原码小数表示时，最大正数是多少？最小负数是多少？</a:t>
            </a:r>
            <a:endParaRPr lang="zh-CN" altLang="en-US" sz="2400" dirty="0"/>
          </a:p>
        </p:txBody>
      </p:sp>
      <p:graphicFrame>
        <p:nvGraphicFramePr>
          <p:cNvPr id="142339" name="Group 3"/>
          <p:cNvGraphicFramePr>
            <a:graphicFrameLocks noGrp="1"/>
          </p:cNvGraphicFramePr>
          <p:nvPr/>
        </p:nvGraphicFramePr>
        <p:xfrm>
          <a:off x="4133850" y="2667000"/>
          <a:ext cx="3131820" cy="457200"/>
        </p:xfrm>
        <a:graphic>
          <a:graphicData uri="http://schemas.openxmlformats.org/drawingml/2006/table">
            <a:tbl>
              <a:tblPr/>
              <a:tblGrid>
                <a:gridCol w="349250"/>
                <a:gridCol w="2782570"/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111 1111 1111 1111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2347" name="Group 11"/>
          <p:cNvGraphicFramePr>
            <a:graphicFrameLocks noGrp="1"/>
          </p:cNvGraphicFramePr>
          <p:nvPr/>
        </p:nvGraphicFramePr>
        <p:xfrm>
          <a:off x="4133850" y="3362325"/>
          <a:ext cx="3131820" cy="457200"/>
        </p:xfrm>
        <a:graphic>
          <a:graphicData uri="http://schemas.openxmlformats.org/drawingml/2006/table">
            <a:tbl>
              <a:tblPr/>
              <a:tblGrid>
                <a:gridCol w="349250"/>
                <a:gridCol w="2782570"/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111 1111 1111 1111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2355" name="Group 19"/>
          <p:cNvGraphicFramePr>
            <a:graphicFrameLocks noGrp="1"/>
          </p:cNvGraphicFramePr>
          <p:nvPr/>
        </p:nvGraphicFramePr>
        <p:xfrm>
          <a:off x="4133850" y="4568825"/>
          <a:ext cx="3131820" cy="457200"/>
        </p:xfrm>
        <a:graphic>
          <a:graphicData uri="http://schemas.openxmlformats.org/drawingml/2006/table">
            <a:tbl>
              <a:tblPr/>
              <a:tblGrid>
                <a:gridCol w="349250"/>
                <a:gridCol w="2782570"/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111 1111 1111 1111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2363" name="Group 27"/>
          <p:cNvGraphicFramePr>
            <a:graphicFrameLocks noGrp="1"/>
          </p:cNvGraphicFramePr>
          <p:nvPr/>
        </p:nvGraphicFramePr>
        <p:xfrm>
          <a:off x="4133850" y="5192713"/>
          <a:ext cx="3131820" cy="457200"/>
        </p:xfrm>
        <a:graphic>
          <a:graphicData uri="http://schemas.openxmlformats.org/drawingml/2006/table">
            <a:tbl>
              <a:tblPr/>
              <a:tblGrid>
                <a:gridCol w="349250"/>
                <a:gridCol w="2782570"/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folHlink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Wingdings" panose="05000000000000000000" pitchFamily="2" charset="2"/>
                        <a:defRPr b="1">
                          <a:solidFill>
                            <a:srgbClr val="996633"/>
                          </a:solidFill>
                          <a:latin typeface="Arial" panose="020B0604020202020204" pitchFamily="34" charset="0"/>
                          <a:ea typeface="仿宋_GB2312" pitchFamily="49" charset="-122"/>
                        </a:defRPr>
                      </a:lvl3pPr>
                      <a:lvl4pPr marL="1600200" indent="-228600" eaLnBrk="0" hangingPunct="0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方正舒体" panose="02010601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111 1111 1111 1111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5824" marB="458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2371" name="Rectangle 35"/>
          <p:cNvSpPr/>
          <p:nvPr/>
        </p:nvSpPr>
        <p:spPr>
          <a:xfrm>
            <a:off x="7315200" y="2667000"/>
            <a:ext cx="2254250" cy="460375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(2</a:t>
            </a:r>
            <a:r>
              <a:rPr lang="en-US" altLang="zh-CN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-1) = +32767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72" name="Rectangle 36"/>
          <p:cNvSpPr/>
          <p:nvPr/>
        </p:nvSpPr>
        <p:spPr>
          <a:xfrm>
            <a:off x="7272338" y="3386138"/>
            <a:ext cx="2283460" cy="460375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-(2</a:t>
            </a:r>
            <a:r>
              <a:rPr lang="en-US" altLang="zh-CN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-1) = -32767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73" name="Rectangle 37"/>
          <p:cNvSpPr/>
          <p:nvPr/>
        </p:nvSpPr>
        <p:spPr>
          <a:xfrm>
            <a:off x="7343775" y="4495800"/>
            <a:ext cx="3014345" cy="460375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(1-2</a:t>
            </a:r>
            <a:r>
              <a:rPr lang="en-US" altLang="zh-CN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-15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 = +(1-1/32768)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74" name="Rectangle 38"/>
          <p:cNvSpPr/>
          <p:nvPr/>
        </p:nvSpPr>
        <p:spPr>
          <a:xfrm>
            <a:off x="7272338" y="5191125"/>
            <a:ext cx="3043555" cy="460375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-(1-2</a:t>
            </a:r>
            <a:r>
              <a:rPr lang="en-US" altLang="zh-CN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-15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) = -(1-1/32768)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375" name="Rectangle 39"/>
          <p:cNvSpPr>
            <a:spLocks noGrp="1"/>
          </p:cNvSpPr>
          <p:nvPr>
            <p:ph idx="1"/>
          </p:nvPr>
        </p:nvSpPr>
        <p:spPr>
          <a:xfrm>
            <a:off x="1248410" y="2000250"/>
            <a:ext cx="9344660" cy="4495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/>
              <a:t>定点原码整数</a:t>
            </a:r>
            <a:endParaRPr lang="zh-CN" altLang="en-US" dirty="0"/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</a:rPr>
              <a:t>最大正数</a:t>
            </a:r>
            <a:r>
              <a:rPr lang="zh-CN" altLang="en-US" dirty="0"/>
              <a:t>				</a:t>
            </a:r>
            <a:endParaRPr lang="zh-CN" altLang="en-US" dirty="0"/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</a:rPr>
              <a:t>最小负数</a:t>
            </a:r>
            <a:r>
              <a:rPr lang="zh-CN" altLang="en-US" dirty="0"/>
              <a:t>				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/>
              <a:t>定点原码小数</a:t>
            </a:r>
            <a:endParaRPr lang="zh-CN" altLang="en-US" dirty="0"/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</a:rPr>
              <a:t>最大正数</a:t>
            </a:r>
            <a:r>
              <a:rPr lang="zh-CN" altLang="en-US" dirty="0"/>
              <a:t>				</a:t>
            </a:r>
            <a:endParaRPr lang="zh-CN" altLang="en-US" dirty="0"/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dirty="0">
                <a:solidFill>
                  <a:srgbClr val="FF0000"/>
                </a:solidFill>
              </a:rPr>
              <a:t>最小负数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7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7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75">
                                            <p:txEl>
                                              <p:charRg st="7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16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2375">
                                            <p:txEl>
                                              <p:charRg st="16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25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2375">
                                            <p:txEl>
                                              <p:charRg st="25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32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2375">
                                            <p:txEl>
                                              <p:charRg st="32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>
                                            <p:txEl>
                                              <p:charRg st="41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2375">
                                            <p:txEl>
                                              <p:charRg st="41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71" grpId="0"/>
      <p:bldP spid="142372" grpId="0"/>
      <p:bldP spid="142373" grpId="0"/>
      <p:bldP spid="142374" grpId="0"/>
      <p:bldP spid="14237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浮点数如何表示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电子的质量   </a:t>
            </a:r>
            <a:r>
              <a:rPr lang="en-US" altLang="zh-CN" dirty="0"/>
              <a:t>9×10</a:t>
            </a:r>
            <a:r>
              <a:rPr lang="en-US" altLang="zh-CN" baseline="50000" dirty="0"/>
              <a:t>-28</a:t>
            </a:r>
            <a:r>
              <a:rPr lang="en-US" altLang="zh-CN" dirty="0"/>
              <a:t>g=0.9</a:t>
            </a:r>
            <a:r>
              <a:rPr lang="en-US" altLang="zh-CN" dirty="0">
                <a:sym typeface="+mn-ea"/>
              </a:rPr>
              <a:t>×10</a:t>
            </a:r>
            <a:r>
              <a:rPr lang="en-US" altLang="zh-CN" baseline="50000" dirty="0">
                <a:sym typeface="+mn-ea"/>
              </a:rPr>
              <a:t>-27</a:t>
            </a:r>
            <a:r>
              <a:rPr lang="en-US" altLang="zh-CN" dirty="0">
                <a:sym typeface="+mn-ea"/>
              </a:rPr>
              <a:t>g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太阳的质量   </a:t>
            </a:r>
            <a:r>
              <a:rPr lang="en-US" altLang="zh-CN" dirty="0"/>
              <a:t>2×10</a:t>
            </a:r>
            <a:r>
              <a:rPr lang="en-US" altLang="zh-CN" baseline="50000" dirty="0"/>
              <a:t>33</a:t>
            </a:r>
            <a:r>
              <a:rPr lang="en-US" altLang="zh-CN" dirty="0"/>
              <a:t>g </a:t>
            </a:r>
            <a:r>
              <a:rPr lang="zh-CN" altLang="en-US" dirty="0"/>
              <a:t>＝ </a:t>
            </a:r>
            <a:r>
              <a:rPr lang="en-US" altLang="zh-CN" dirty="0"/>
              <a:t>0.2×10</a:t>
            </a:r>
            <a:r>
              <a:rPr lang="en-US" altLang="zh-CN" baseline="50000" dirty="0"/>
              <a:t>34</a:t>
            </a:r>
            <a:endParaRPr lang="en-US" altLang="zh-CN" baseline="50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科学记数法利用幂和尾数表示浮点数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数据范围更大，精度更高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数据表示唯一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28675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2867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2.2.3  </a:t>
            </a:r>
            <a:r>
              <a:rPr lang="zh-CN" altLang="en-US" dirty="0"/>
              <a:t>浮点数</a:t>
            </a:r>
            <a:r>
              <a:rPr lang="zh-CN" altLang="en-US" dirty="0"/>
              <a:t>表示</a:t>
            </a:r>
            <a:endParaRPr lang="zh-CN" altLang="en-US" dirty="0"/>
          </a:p>
        </p:txBody>
      </p:sp>
      <p:sp>
        <p:nvSpPr>
          <p:cNvPr id="54275" name="Rectangle 3"/>
          <p:cNvSpPr>
            <a:spLocks noGrp="1"/>
          </p:cNvSpPr>
          <p:nvPr>
            <p:ph idx="1"/>
          </p:nvPr>
        </p:nvSpPr>
        <p:spPr>
          <a:xfrm>
            <a:off x="838200" y="1098550"/>
            <a:ext cx="10843895" cy="5257800"/>
          </a:xfrm>
        </p:spPr>
        <p:txBody>
          <a:bodyPr vert="horz" wrap="square" lIns="91440" tIns="45720" rIns="91440" bIns="45720" anchor="t" anchorCtr="0"/>
          <a:p>
            <a:pPr marL="0" indent="0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zh-CN" altLang="en-US" dirty="0"/>
              <a:t>浮点数：小数点位置可变</a:t>
            </a:r>
            <a:endParaRPr lang="zh-CN" altLang="en-US" dirty="0"/>
          </a:p>
          <a:p>
            <a:pPr marL="0" indent="0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zh-CN" altLang="en-US" dirty="0"/>
              <a:t>浮点数格式定义：   </a:t>
            </a:r>
            <a:r>
              <a:rPr lang="en-US" altLang="zh-CN" dirty="0">
                <a:solidFill>
                  <a:srgbClr val="CC0000"/>
                </a:solidFill>
              </a:rPr>
              <a:t>N= R</a:t>
            </a:r>
            <a:r>
              <a:rPr lang="en-US" altLang="zh-CN" baseline="30000" dirty="0">
                <a:solidFill>
                  <a:srgbClr val="CC0000"/>
                </a:solidFill>
              </a:rPr>
              <a:t>e</a:t>
            </a:r>
            <a:r>
              <a:rPr lang="en-US" altLang="zh-CN" dirty="0">
                <a:solidFill>
                  <a:srgbClr val="CC0000"/>
                </a:solidFill>
              </a:rPr>
              <a:t>× M</a:t>
            </a:r>
            <a:endParaRPr lang="en-US" altLang="zh-CN" dirty="0">
              <a:solidFill>
                <a:srgbClr val="CC0000"/>
              </a:solidFill>
            </a:endParaRPr>
          </a:p>
          <a:p>
            <a:pPr marL="360680" lvl="1" indent="-180975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/>
              <a:t>：尾数</a:t>
            </a:r>
            <a:r>
              <a:rPr lang="en-US" altLang="zh-CN" dirty="0"/>
              <a:t>(mantissa) </a:t>
            </a:r>
            <a:r>
              <a:rPr lang="zh-CN" altLang="en-US" dirty="0"/>
              <a:t>，是一个</a:t>
            </a:r>
            <a:r>
              <a:rPr lang="zh-CN" altLang="en-US" dirty="0">
                <a:solidFill>
                  <a:srgbClr val="CC0000"/>
                </a:solidFill>
              </a:rPr>
              <a:t>纯小数</a:t>
            </a:r>
            <a:r>
              <a:rPr lang="zh-CN" altLang="en-US" dirty="0"/>
              <a:t>，表示数据的全部有效数位，决定着数值的精度；</a:t>
            </a:r>
            <a:endParaRPr lang="zh-CN" altLang="en-US" dirty="0"/>
          </a:p>
          <a:p>
            <a:pPr marL="360680" lvl="1" indent="-180975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/>
              <a:t>：基数</a:t>
            </a:r>
            <a:r>
              <a:rPr lang="en-US" altLang="zh-CN" dirty="0"/>
              <a:t>(radix) </a:t>
            </a:r>
            <a:r>
              <a:rPr lang="zh-CN" altLang="en-US" dirty="0"/>
              <a:t>，可以取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，表示当前的数制；</a:t>
            </a:r>
            <a:endParaRPr lang="zh-CN" altLang="en-US" dirty="0"/>
          </a:p>
          <a:p>
            <a:pPr marL="811530" lvl="2" indent="-271780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zh-CN" altLang="en-US" dirty="0"/>
              <a:t>微机中，一般默认为</a:t>
            </a:r>
            <a:r>
              <a:rPr lang="en-US" altLang="zh-CN" dirty="0"/>
              <a:t>2</a:t>
            </a:r>
            <a:r>
              <a:rPr lang="zh-CN" altLang="en-US" dirty="0"/>
              <a:t>，隐含表示。</a:t>
            </a:r>
            <a:endParaRPr lang="zh-CN" altLang="en-US" dirty="0"/>
          </a:p>
          <a:p>
            <a:pPr marL="360680" lvl="1" indent="-180975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： 阶码</a:t>
            </a:r>
            <a:r>
              <a:rPr lang="en-US" altLang="zh-CN" dirty="0"/>
              <a:t>(exponent) </a:t>
            </a:r>
            <a:r>
              <a:rPr lang="zh-CN" altLang="en-US" dirty="0"/>
              <a:t>，是一个</a:t>
            </a:r>
            <a:r>
              <a:rPr lang="zh-CN" altLang="en-US" dirty="0">
                <a:solidFill>
                  <a:srgbClr val="CC0000"/>
                </a:solidFill>
              </a:rPr>
              <a:t>整数</a:t>
            </a:r>
            <a:r>
              <a:rPr lang="zh-CN" altLang="en-US" dirty="0"/>
              <a:t>，用于指出小数点在该数中的位置，</a:t>
            </a:r>
            <a:r>
              <a:rPr lang="zh-CN" altLang="en-US" dirty="0">
                <a:solidFill>
                  <a:srgbClr val="CC0000"/>
                </a:solidFill>
              </a:rPr>
              <a:t>决定着数据数值的大小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0" defTabSz="811530" eaLnBrk="1" hangingPunct="1">
              <a:lnSpc>
                <a:spcPct val="110000"/>
              </a:lnSpc>
              <a:tabLst>
                <a:tab pos="811530" algn="l"/>
              </a:tabLst>
            </a:pPr>
            <a:r>
              <a:rPr lang="zh-CN" altLang="en-US" dirty="0"/>
              <a:t>机器数的一般表示形式</a:t>
            </a:r>
            <a:endParaRPr lang="zh-CN" altLang="en-US" dirty="0"/>
          </a:p>
        </p:txBody>
      </p:sp>
      <p:graphicFrame>
        <p:nvGraphicFramePr>
          <p:cNvPr id="54340" name="Group 68"/>
          <p:cNvGraphicFramePr>
            <a:graphicFrameLocks noGrp="1"/>
          </p:cNvGraphicFramePr>
          <p:nvPr/>
        </p:nvGraphicFramePr>
        <p:xfrm>
          <a:off x="3352800" y="5248275"/>
          <a:ext cx="6324600" cy="530225"/>
        </p:xfrm>
        <a:graphic>
          <a:graphicData uri="http://schemas.openxmlformats.org/drawingml/2006/table">
            <a:tbl>
              <a:tblPr/>
              <a:tblGrid>
                <a:gridCol w="869950"/>
                <a:gridCol w="2418080"/>
                <a:gridCol w="844550"/>
                <a:gridCol w="2192020"/>
              </a:tblGrid>
              <a:tr h="530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阶符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marT="45678" marB="45678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阶码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marT="45678" marB="4567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marT="45678" marB="4567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尾数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marT="45678" marB="4567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4338" name="Group 66"/>
          <p:cNvGraphicFramePr>
            <a:graphicFrameLocks noGrp="1"/>
          </p:cNvGraphicFramePr>
          <p:nvPr/>
        </p:nvGraphicFramePr>
        <p:xfrm>
          <a:off x="3352800" y="5857875"/>
          <a:ext cx="6324600" cy="542925"/>
        </p:xfrm>
        <a:graphic>
          <a:graphicData uri="http://schemas.openxmlformats.org/drawingml/2006/table">
            <a:tbl>
              <a:tblPr/>
              <a:tblGrid>
                <a:gridCol w="869950"/>
                <a:gridCol w="869950"/>
                <a:gridCol w="2392680"/>
                <a:gridCol w="2192020"/>
              </a:tblGrid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数符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阶符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阶码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panose="020B0604020202020204" pitchFamily="34" charset="0"/>
                          <a:ea typeface="仿宋_GB2312" pitchFamily="49" charset="-122"/>
                        </a:rPr>
                        <a:t>尾数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Arial" panose="020B0604020202020204" pitchFamily="34" charset="0"/>
                        <a:ea typeface="仿宋_GB2312" pitchFamily="49" charset="-122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47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charRg st="47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92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275">
                                            <p:txEl>
                                              <p:charRg st="92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12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275">
                                            <p:txEl>
                                              <p:charRg st="127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144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275">
                                            <p:txEl>
                                              <p:charRg st="144" end="1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charRg st="194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275">
                                            <p:txEl>
                                              <p:charRg st="194" end="2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9"/>
          <p:cNvSpPr txBox="1">
            <a:spLocks noGrp="1"/>
          </p:cNvSpPr>
          <p:nvPr>
            <p:ph type="dt" sz="half" idx="10"/>
          </p:nvPr>
        </p:nvSpPr>
        <p:spPr/>
        <p:txBody>
          <a:bodyPr/>
          <a:p>
            <a:pPr mar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BB962C8B-B14F-4D97-AF65-F5344CB8AC3E}" type="datetime3">
              <a:rPr lang="zh-CN" altLang="en-US" sz="1200" b="0" dirty="0">
                <a:solidFill>
                  <a:schemeClr val="tx1"/>
                </a:solidFill>
              </a:rPr>
            </a:fld>
            <a:endParaRPr lang="zh-CN" altLang="en-US" sz="1200" b="0" dirty="0">
              <a:solidFill>
                <a:schemeClr val="tx1"/>
              </a:solidFill>
            </a:endParaRPr>
          </a:p>
        </p:txBody>
      </p:sp>
      <p:sp>
        <p:nvSpPr>
          <p:cNvPr id="29699" name="Rectangle 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fld id="{9A0DB2DC-4C9A-4742-B13C-FB6460FD3503}" type="slidenum">
              <a:rPr lang="en-US" altLang="zh-CN" sz="1200" b="0" dirty="0">
                <a:solidFill>
                  <a:schemeClr val="tx1"/>
                </a:solidFill>
              </a:rPr>
            </a:fld>
            <a:endParaRPr lang="en-US" altLang="zh-CN" sz="1200" b="0" dirty="0">
              <a:solidFill>
                <a:schemeClr val="tx1"/>
              </a:solidFill>
            </a:endParaRPr>
          </a:p>
        </p:txBody>
      </p:sp>
      <p:sp>
        <p:nvSpPr>
          <p:cNvPr id="29700" name="Rectangle 2"/>
          <p:cNvSpPr>
            <a:spLocks noGrp="1"/>
          </p:cNvSpPr>
          <p:nvPr>
            <p:ph type="title"/>
          </p:nvPr>
        </p:nvSpPr>
        <p:spPr>
          <a:xfrm>
            <a:off x="1905000" y="188913"/>
            <a:ext cx="8077200" cy="384175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eaLnBrk="1" hangingPunct="1"/>
            <a:r>
              <a:rPr lang="zh-CN" altLang="en-US" sz="3400" dirty="0"/>
              <a:t>浮点数的数据表示范围</a:t>
            </a:r>
            <a:endParaRPr lang="zh-CN" altLang="en-US" sz="3400" dirty="0"/>
          </a:p>
        </p:txBody>
      </p:sp>
      <p:sp>
        <p:nvSpPr>
          <p:cNvPr id="146435" name="Line 3"/>
          <p:cNvSpPr/>
          <p:nvPr/>
        </p:nvSpPr>
        <p:spPr>
          <a:xfrm>
            <a:off x="2198688" y="1271588"/>
            <a:ext cx="7935912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6436" name="Oval 4"/>
          <p:cNvSpPr/>
          <p:nvPr/>
        </p:nvSpPr>
        <p:spPr>
          <a:xfrm>
            <a:off x="6373813" y="1198563"/>
            <a:ext cx="133350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endParaRPr lang="zh-CN" altLang="en-US" sz="1800" b="0" dirty="0">
              <a:solidFill>
                <a:schemeClr val="tx1"/>
              </a:solidFill>
            </a:endParaRPr>
          </a:p>
        </p:txBody>
      </p:sp>
      <p:sp>
        <p:nvSpPr>
          <p:cNvPr id="146437" name="Text Box 5"/>
          <p:cNvSpPr txBox="1"/>
          <p:nvPr/>
        </p:nvSpPr>
        <p:spPr>
          <a:xfrm>
            <a:off x="6240463" y="1366838"/>
            <a:ext cx="465137" cy="33718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algn="ctr" defTabSz="914400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8" name="Line 6"/>
          <p:cNvSpPr/>
          <p:nvPr/>
        </p:nvSpPr>
        <p:spPr>
          <a:xfrm>
            <a:off x="6002338" y="1055688"/>
            <a:ext cx="0" cy="2159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39" name="Line 7"/>
          <p:cNvSpPr/>
          <p:nvPr/>
        </p:nvSpPr>
        <p:spPr>
          <a:xfrm>
            <a:off x="6926263" y="1055688"/>
            <a:ext cx="0" cy="2159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40" name="Line 8"/>
          <p:cNvSpPr/>
          <p:nvPr/>
        </p:nvSpPr>
        <p:spPr>
          <a:xfrm>
            <a:off x="3997325" y="1055688"/>
            <a:ext cx="0" cy="2159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41" name="Line 9"/>
          <p:cNvSpPr/>
          <p:nvPr/>
        </p:nvSpPr>
        <p:spPr>
          <a:xfrm>
            <a:off x="8755063" y="1055688"/>
            <a:ext cx="0" cy="2159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6442" name="Text Box 10"/>
          <p:cNvSpPr txBox="1"/>
          <p:nvPr/>
        </p:nvSpPr>
        <p:spPr>
          <a:xfrm>
            <a:off x="5603875" y="1343025"/>
            <a:ext cx="796925" cy="5835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</a:rPr>
              <a:t>最大负数</a:t>
            </a:r>
            <a:endParaRPr lang="zh-CN" altLang="en-US" sz="20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3" name="Text Box 11"/>
          <p:cNvSpPr txBox="1"/>
          <p:nvPr/>
        </p:nvSpPr>
        <p:spPr>
          <a:xfrm>
            <a:off x="6526213" y="1343025"/>
            <a:ext cx="865187" cy="5835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rgbClr val="996600"/>
                </a:solidFill>
                <a:latin typeface="Times New Roman" panose="02020603050405020304" pitchFamily="18" charset="0"/>
              </a:rPr>
              <a:t>最小正数</a:t>
            </a:r>
            <a:endParaRPr lang="zh-CN" altLang="en-US" sz="2000" dirty="0">
              <a:solidFill>
                <a:srgbClr val="9966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4" name="Text Box 12"/>
          <p:cNvSpPr txBox="1"/>
          <p:nvPr/>
        </p:nvSpPr>
        <p:spPr>
          <a:xfrm>
            <a:off x="3667125" y="1343025"/>
            <a:ext cx="752475" cy="5835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rgbClr val="006666"/>
                </a:solidFill>
                <a:latin typeface="Times New Roman" panose="02020603050405020304" pitchFamily="18" charset="0"/>
              </a:rPr>
              <a:t>最小负数</a:t>
            </a:r>
            <a:endParaRPr lang="zh-CN" altLang="en-US" sz="2000" dirty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5" name="Text Box 13"/>
          <p:cNvSpPr txBox="1"/>
          <p:nvPr/>
        </p:nvSpPr>
        <p:spPr>
          <a:xfrm>
            <a:off x="8421688" y="1343025"/>
            <a:ext cx="731837" cy="58356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最大正数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6" name="Rectangle 14"/>
          <p:cNvSpPr/>
          <p:nvPr/>
        </p:nvSpPr>
        <p:spPr>
          <a:xfrm>
            <a:off x="6013450" y="838200"/>
            <a:ext cx="844550" cy="361950"/>
          </a:xfrm>
          <a:prstGeom prst="rect">
            <a:avLst/>
          </a:prstGeom>
          <a:solidFill>
            <a:srgbClr val="33CC33"/>
          </a:solidFill>
          <a:ln w="9525">
            <a:noFill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下溢区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7" name="Rectangle 15"/>
          <p:cNvSpPr/>
          <p:nvPr/>
        </p:nvSpPr>
        <p:spPr>
          <a:xfrm>
            <a:off x="2847975" y="836613"/>
            <a:ext cx="996950" cy="361950"/>
          </a:xfrm>
          <a:prstGeom prst="rect">
            <a:avLst/>
          </a:prstGeom>
          <a:solidFill>
            <a:srgbClr val="33CC33"/>
          </a:solidFill>
          <a:ln w="9525">
            <a:noFill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上溢区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8" name="Rectangle 16"/>
          <p:cNvSpPr/>
          <p:nvPr/>
        </p:nvSpPr>
        <p:spPr>
          <a:xfrm>
            <a:off x="8821738" y="838200"/>
            <a:ext cx="996950" cy="361950"/>
          </a:xfrm>
          <a:prstGeom prst="rect">
            <a:avLst/>
          </a:prstGeom>
          <a:solidFill>
            <a:srgbClr val="33CC33"/>
          </a:solidFill>
          <a:ln w="9525">
            <a:noFill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上溢区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49" name="Rectangle 17"/>
          <p:cNvSpPr/>
          <p:nvPr/>
        </p:nvSpPr>
        <p:spPr>
          <a:xfrm>
            <a:off x="4321175" y="838200"/>
            <a:ext cx="1393825" cy="361950"/>
          </a:xfrm>
          <a:prstGeom prst="rect">
            <a:avLst/>
          </a:prstGeom>
          <a:solidFill>
            <a:srgbClr val="CC00FF"/>
          </a:solidFill>
          <a:ln w="9525">
            <a:noFill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负数区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50" name="Rectangle 18"/>
          <p:cNvSpPr/>
          <p:nvPr/>
        </p:nvSpPr>
        <p:spPr>
          <a:xfrm>
            <a:off x="7129463" y="838200"/>
            <a:ext cx="1328737" cy="361950"/>
          </a:xfrm>
          <a:prstGeom prst="rect">
            <a:avLst/>
          </a:prstGeom>
          <a:solidFill>
            <a:srgbClr val="CC00FF"/>
          </a:solidFill>
          <a:ln w="9525">
            <a:noFill/>
          </a:ln>
        </p:spPr>
        <p:txBody>
          <a:bodyPr wrap="none" lIns="92075" tIns="46038" rIns="92075" bIns="46038" anchor="ctr" anchorCtr="0"/>
          <a:lstStyle>
            <a:lvl1pPr marL="177800" indent="-17780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l"/>
              <a:tabLst>
                <a:tab pos="990600" algn="l"/>
              </a:tabLst>
              <a:defRPr sz="2400" b="1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22300" indent="-2654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 typeface="Wingdings" panose="05000000000000000000" pitchFamily="2" charset="2"/>
              <a:buChar char="¡"/>
              <a:tabLst>
                <a:tab pos="990600" algn="l"/>
              </a:tabLst>
              <a:defRPr sz="2400" b="1">
                <a:solidFill>
                  <a:schemeClr val="folHlink"/>
                </a:solidFill>
                <a:latin typeface="+mn-lt"/>
                <a:ea typeface="楷体_GB2312" pitchFamily="49" charset="-122"/>
              </a:defRPr>
            </a:lvl2pPr>
            <a:lvl3pPr marL="990600" indent="-1892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u"/>
              <a:tabLst>
                <a:tab pos="990600" algn="l"/>
              </a:tabLst>
              <a:defRPr sz="2000" b="1">
                <a:solidFill>
                  <a:srgbClr val="996633"/>
                </a:solidFill>
                <a:latin typeface="+mn-lt"/>
                <a:ea typeface="仿宋_GB2312" pitchFamily="49" charset="-122"/>
              </a:defRPr>
            </a:lvl3pPr>
            <a:lvl4pPr marL="1346200" indent="-176530" algn="l" rtl="0"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◊"/>
              <a:tabLst>
                <a:tab pos="990600" algn="l"/>
              </a:tabLst>
              <a:defRPr sz="2000">
                <a:solidFill>
                  <a:srgbClr val="006600"/>
                </a:solidFill>
                <a:latin typeface="+mn-lt"/>
                <a:ea typeface="方正舒体" panose="02010601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tabLst>
                <a:tab pos="990600" algn="l"/>
              </a:tabLst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91440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  <a:tabLst>
                <a:tab pos="-635" algn="l"/>
              </a:tabLs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正数区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1787" name="Group 43"/>
          <p:cNvGraphicFramePr>
            <a:graphicFrameLocks noGrp="1"/>
          </p:cNvGraphicFramePr>
          <p:nvPr/>
        </p:nvGraphicFramePr>
        <p:xfrm>
          <a:off x="1828800" y="1987550"/>
          <a:ext cx="8153400" cy="1062990"/>
        </p:xfrm>
        <a:graphic>
          <a:graphicData uri="http://schemas.openxmlformats.org/drawingml/2006/table">
            <a:tbl>
              <a:tblPr/>
              <a:tblGrid>
                <a:gridCol w="1066800"/>
                <a:gridCol w="1828800"/>
                <a:gridCol w="1752600"/>
                <a:gridCol w="1752600"/>
                <a:gridCol w="1752600"/>
              </a:tblGrid>
              <a:tr h="5314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尾数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41" marB="460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负的最小值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66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负的最大值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正的最小值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正的最大值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14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阶码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2075" marR="92075" marT="46041" marB="460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正的最大值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66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负的最小值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负的最小值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9966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bg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</a:rPr>
                        <a:t>正的最大值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marL="92075" marR="92075" marT="46041" marB="460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6485" name="Rectangle 53"/>
          <p:cNvSpPr>
            <a:spLocks noGrp="1"/>
          </p:cNvSpPr>
          <p:nvPr>
            <p:ph idx="1"/>
          </p:nvPr>
        </p:nvSpPr>
        <p:spPr>
          <a:xfrm>
            <a:off x="2667000" y="3276600"/>
            <a:ext cx="7315200" cy="3048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浮点数的溢出：</a:t>
            </a:r>
            <a:r>
              <a:rPr lang="zh-CN" altLang="en-US" dirty="0">
                <a:solidFill>
                  <a:srgbClr val="FF0000"/>
                </a:solidFill>
              </a:rPr>
              <a:t>阶码溢出</a:t>
            </a: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上溢：阶码大于所能表示的最大值；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下溢：阶码小于所能表示的最小值；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dirty="0"/>
              <a:t>机器零：</a:t>
            </a:r>
            <a:endParaRPr lang="zh-CN" altLang="en-US" dirty="0"/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尾数为 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，或阶码小于所能表示的最小值；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648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>
                                            <p:txEl>
                                              <p:charRg st="12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6485">
                                            <p:txEl>
                                              <p:charRg st="12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>
                                            <p:txEl>
                                              <p:charRg st="29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46485">
                                            <p:txEl>
                                              <p:charRg st="29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>
                                            <p:txEl>
                                              <p:charRg st="46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6485">
                                            <p:txEl>
                                              <p:charRg st="46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>
                                            <p:txEl>
                                              <p:charRg st="51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46485">
                                            <p:txEl>
                                              <p:charRg st="51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bldLvl="0" animBg="1"/>
      <p:bldP spid="146437" grpId="0"/>
      <p:bldP spid="146442" grpId="0"/>
      <p:bldP spid="146443" grpId="0"/>
      <p:bldP spid="146444" grpId="0"/>
      <p:bldP spid="146445" grpId="0"/>
      <p:bldP spid="146446" grpId="0" bldLvl="0" animBg="1"/>
      <p:bldP spid="146447" grpId="0" bldLvl="0" animBg="1"/>
      <p:bldP spid="146448" grpId="0" bldLvl="0" animBg="1"/>
      <p:bldP spid="146449" grpId="0" bldLvl="0" animBg="1"/>
      <p:bldP spid="146450" grpId="0" bldLvl="0" animBg="1"/>
      <p:bldP spid="14648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浮点数的规格化问题   </a:t>
            </a:r>
            <a:r>
              <a:rPr lang="en-US" altLang="zh-CN" dirty="0"/>
              <a:t>normalization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0.05*10</a:t>
            </a:r>
            <a:r>
              <a:rPr lang="en-US" altLang="zh-CN" baseline="50000" dirty="0">
                <a:latin typeface="华文新魏" panose="02010800040101010101" pitchFamily="2" charset="-122"/>
              </a:rPr>
              <a:t>1    </a:t>
            </a:r>
            <a:r>
              <a:rPr lang="en-US" altLang="zh-CN" dirty="0">
                <a:latin typeface="华文新魏" panose="02010800040101010101" pitchFamily="2" charset="-122"/>
              </a:rPr>
              <a:t>50*10</a:t>
            </a:r>
            <a:r>
              <a:rPr lang="en-US" altLang="zh-CN" baseline="50000" dirty="0">
                <a:latin typeface="华文新魏" panose="02010800040101010101" pitchFamily="2" charset="-122"/>
              </a:rPr>
              <a:t>-2    </a:t>
            </a:r>
            <a:r>
              <a:rPr lang="en-US" altLang="zh-CN" dirty="0">
                <a:latin typeface="华文新魏" panose="02010800040101010101" pitchFamily="2" charset="-122"/>
              </a:rPr>
              <a:t>5*10</a:t>
            </a:r>
            <a:r>
              <a:rPr lang="en-US" altLang="zh-CN" baseline="50000" dirty="0">
                <a:latin typeface="华文新魏" panose="02010800040101010101" pitchFamily="2" charset="-122"/>
              </a:rPr>
              <a:t>-1 </a:t>
            </a:r>
            <a:endParaRPr lang="en-US" altLang="zh-CN" baseline="50000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0.01*2</a:t>
            </a:r>
            <a:r>
              <a:rPr lang="en-US" altLang="zh-CN" baseline="50000" dirty="0">
                <a:latin typeface="华文新魏" panose="02010800040101010101" pitchFamily="2" charset="-122"/>
              </a:rPr>
              <a:t>1     </a:t>
            </a:r>
            <a:r>
              <a:rPr lang="en-US" altLang="zh-CN" dirty="0">
                <a:latin typeface="华文新魏" panose="02010800040101010101" pitchFamily="2" charset="-122"/>
              </a:rPr>
              <a:t>1*2</a:t>
            </a:r>
            <a:r>
              <a:rPr lang="en-US" altLang="zh-CN" baseline="50000" dirty="0">
                <a:latin typeface="华文新魏" panose="02010800040101010101" pitchFamily="2" charset="-122"/>
              </a:rPr>
              <a:t>-2     </a:t>
            </a:r>
            <a:r>
              <a:rPr lang="en-US" altLang="zh-CN" dirty="0">
                <a:latin typeface="华文新魏" panose="02010800040101010101" pitchFamily="2" charset="-122"/>
              </a:rPr>
              <a:t>0.1*2</a:t>
            </a:r>
            <a:r>
              <a:rPr lang="en-US" altLang="zh-CN" baseline="50000" dirty="0">
                <a:latin typeface="华文新魏" panose="02010800040101010101" pitchFamily="2" charset="-122"/>
              </a:rPr>
              <a:t>-1 </a:t>
            </a:r>
            <a:endParaRPr lang="en-US" altLang="zh-CN" baseline="50000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尾数最高有效位为</a:t>
            </a:r>
            <a:r>
              <a:rPr lang="en-US" altLang="zh-CN" dirty="0">
                <a:latin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</a:rPr>
              <a:t>的数称为规格化数。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保障数据表示的唯一性，方便交换数据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简化浮点运算算法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提升表示精度，尾数去掉了左侧多余的零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两种规格化数 </a:t>
            </a:r>
            <a:r>
              <a:rPr lang="en-US" altLang="zh-CN" dirty="0">
                <a:latin typeface="华文新魏" panose="02010800040101010101" pitchFamily="2" charset="-122"/>
              </a:rPr>
              <a:t>1.XXXXX  0.1XXXXX  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机器零：全部为</a:t>
            </a:r>
            <a:r>
              <a:rPr lang="en-US" altLang="zh-CN" dirty="0">
                <a:latin typeface="华文新魏" panose="02010800040101010101" pitchFamily="2" charset="-122"/>
              </a:rPr>
              <a:t>0</a:t>
            </a:r>
            <a:r>
              <a:rPr lang="zh-CN" altLang="en-US" dirty="0">
                <a:latin typeface="华文新魏" panose="02010800040101010101" pitchFamily="2" charset="-122"/>
              </a:rPr>
              <a:t>，特殊的数据编码</a:t>
            </a:r>
            <a:endParaRPr lang="zh-CN" altLang="en-US" dirty="0">
              <a:latin typeface="华文新魏" panose="020108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0922" y="1374133"/>
            <a:ext cx="8218488" cy="1224136"/>
          </a:xfrm>
        </p:spPr>
        <p:txBody>
          <a:bodyPr/>
          <a:lstStyle/>
          <a:p>
            <a:pPr eaLnBrk="1" hangingPunct="1"/>
            <a:r>
              <a:rPr lang="en-US" altLang="zh-CN" dirty="0"/>
              <a:t>N=</a:t>
            </a:r>
            <a:r>
              <a:rPr lang="en-US" altLang="zh-CN" dirty="0" err="1"/>
              <a:t>R</a:t>
            </a:r>
            <a:r>
              <a:rPr lang="en-US" altLang="zh-CN" baseline="50000" dirty="0" err="1"/>
              <a:t>e</a:t>
            </a:r>
            <a:r>
              <a:rPr lang="en-US" altLang="zh-CN" dirty="0" err="1"/>
              <a:t>×m</a:t>
            </a:r>
            <a:r>
              <a:rPr lang="en-US" altLang="zh-CN" dirty="0"/>
              <a:t>=2</a:t>
            </a:r>
            <a:r>
              <a:rPr lang="en-US" altLang="zh-CN" baseline="50000" dirty="0"/>
              <a:t>E</a:t>
            </a:r>
            <a:r>
              <a:rPr lang="en-US" altLang="zh-CN" dirty="0"/>
              <a:t>×M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              =2</a:t>
            </a:r>
            <a:r>
              <a:rPr lang="en-US" altLang="zh-CN" baseline="50000" dirty="0"/>
              <a:t>±e</a:t>
            </a:r>
            <a:r>
              <a:rPr lang="en-US" altLang="zh-CN" dirty="0"/>
              <a:t>× (±m)    </a:t>
            </a:r>
            <a:r>
              <a:rPr lang="en-US" altLang="zh-CN" dirty="0">
                <a:solidFill>
                  <a:schemeClr val="accent2"/>
                </a:solidFill>
              </a:rPr>
              <a:t>m</a:t>
            </a:r>
            <a:r>
              <a:rPr lang="zh-CN" altLang="en-US" dirty="0">
                <a:solidFill>
                  <a:schemeClr val="accent2"/>
                </a:solidFill>
              </a:rPr>
              <a:t>的取值区间？</a:t>
            </a:r>
            <a:endParaRPr lang="zh-CN" altLang="en-US" dirty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026" y="3460381"/>
            <a:ext cx="442912" cy="504825"/>
          </a:xfrm>
          <a:prstGeom prst="rect">
            <a:avLst/>
          </a:prstGeom>
          <a:solidFill>
            <a:srgbClr val="33CCCC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  <a:r>
              <a:rPr lang="en-US" sz="16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endParaRPr lang="en-US" sz="1600" baseline="-25000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3489939" y="3460381"/>
            <a:ext cx="2779713" cy="504825"/>
            <a:chOff x="0" y="0"/>
            <a:chExt cx="1751" cy="31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6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sz="1600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6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sz="1600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8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endParaRPr lang="en-US" sz="1800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304576" y="3460381"/>
            <a:ext cx="442912" cy="504825"/>
          </a:xfrm>
          <a:prstGeom prst="rect">
            <a:avLst/>
          </a:prstGeom>
          <a:solidFill>
            <a:srgbClr val="33CCCC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M</a:t>
            </a:r>
            <a:r>
              <a:rPr lang="en-US" sz="16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endParaRPr lang="en-US" sz="1600" baseline="-25000">
              <a:effectLst>
                <a:outerShdw blurRad="38100" dist="38100" dir="2700000" algn="tl">
                  <a:srgbClr val="FFFFFF"/>
                </a:outerShdw>
              </a:effectLst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6747489" y="3460381"/>
            <a:ext cx="2779713" cy="504825"/>
            <a:chOff x="0" y="0"/>
            <a:chExt cx="1751" cy="318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1600" baseline="-25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1600" baseline="-25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8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8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8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n</a:t>
              </a:r>
              <a:endParaRPr lang="en-US" altLang="zh-CN" sz="1800" baseline="-25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1600" baseline="-25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6863377" y="3965205"/>
            <a:ext cx="2663825" cy="933450"/>
            <a:chOff x="0" y="0"/>
            <a:chExt cx="1678" cy="588"/>
          </a:xfrm>
        </p:grpSpPr>
        <p:sp>
          <p:nvSpPr>
            <p:cNvPr id="24" name="AutoShape 23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87" y="270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尾数值</a:t>
              </a:r>
              <a:endParaRPr lang="zh-CN" altLang="en-US" sz="22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3623289" y="3965205"/>
            <a:ext cx="2663825" cy="938213"/>
            <a:chOff x="0" y="0"/>
            <a:chExt cx="1678" cy="591"/>
          </a:xfrm>
        </p:grpSpPr>
        <p:sp>
          <p:nvSpPr>
            <p:cNvPr id="27" name="AutoShape 26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3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阶值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 bwMode="auto">
          <a:xfrm>
            <a:off x="2434252" y="3965205"/>
            <a:ext cx="2052637" cy="938213"/>
            <a:chOff x="22" y="0"/>
            <a:chExt cx="1293" cy="591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2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阶符</a:t>
              </a:r>
              <a:endParaRPr lang="zh-CN" altLang="en-US" sz="22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499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 bwMode="auto">
          <a:xfrm>
            <a:off x="5696563" y="3965206"/>
            <a:ext cx="2052638" cy="938213"/>
            <a:chOff x="14" y="0"/>
            <a:chExt cx="1293" cy="591"/>
          </a:xfrm>
        </p:grpSpPr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尾符</a:t>
              </a:r>
              <a:endParaRPr lang="zh-CN" altLang="en-US" sz="22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477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4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浮点数的表示范围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9536" y="4005064"/>
            <a:ext cx="8218488" cy="201597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folHlink"/>
                </a:solidFill>
              </a:rPr>
              <a:t>N=2</a:t>
            </a:r>
            <a:r>
              <a:rPr lang="en-US" altLang="zh-CN" baseline="50000" dirty="0">
                <a:solidFill>
                  <a:schemeClr val="folHlink"/>
                </a:solidFill>
              </a:rPr>
              <a:t>E</a:t>
            </a:r>
            <a:r>
              <a:rPr lang="en-US" altLang="zh-CN" dirty="0">
                <a:solidFill>
                  <a:schemeClr val="folHlink"/>
                </a:solidFill>
              </a:rPr>
              <a:t>×M</a:t>
            </a:r>
            <a:endParaRPr lang="en-US" altLang="zh-CN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E→+∞  </a:t>
            </a:r>
            <a:r>
              <a:rPr lang="zh-CN" altLang="en-US" dirty="0">
                <a:latin typeface="华文新魏" panose="02010800040101010101" pitchFamily="2" charset="-122"/>
              </a:rPr>
              <a:t>产生正上溢或者负上溢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E→ -∞  </a:t>
            </a:r>
            <a:r>
              <a:rPr lang="zh-CN" altLang="en-US" dirty="0">
                <a:latin typeface="华文新魏" panose="02010800040101010101" pitchFamily="2" charset="-122"/>
              </a:rPr>
              <a:t>产生正下溢或者负下溢</a:t>
            </a:r>
            <a:endParaRPr lang="zh-CN" altLang="en-US" dirty="0">
              <a:latin typeface="华文新魏" panose="0201080004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38401" y="2925217"/>
            <a:ext cx="6207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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918576" y="2898231"/>
            <a:ext cx="74612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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916613" y="2925217"/>
            <a:ext cx="373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535238" y="2753767"/>
            <a:ext cx="7129462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100763" y="2304505"/>
            <a:ext cx="0" cy="4508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627813" y="2287042"/>
            <a:ext cx="1847850" cy="4524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722689" y="2287042"/>
            <a:ext cx="1849437" cy="4524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3722688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5572125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6627813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8475663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536825" y="2348955"/>
            <a:ext cx="11509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负上溢</a:t>
            </a:r>
            <a:endParaRPr lang="zh-CN" altLang="en-US" sz="280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54072" y="2374356"/>
            <a:ext cx="12954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正上溢</a:t>
            </a:r>
            <a:endParaRPr lang="zh-CN" altLang="en-US" sz="28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8"/>
          <p:cNvGrpSpPr/>
          <p:nvPr/>
        </p:nvGrpSpPr>
        <p:grpSpPr bwMode="auto">
          <a:xfrm>
            <a:off x="4911725" y="1575842"/>
            <a:ext cx="1231900" cy="1079500"/>
            <a:chOff x="0" y="0"/>
            <a:chExt cx="776" cy="680"/>
          </a:xfrm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776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负下溢</a:t>
              </a:r>
              <a:endParaRPr lang="zh-CN" altLang="en-US" sz="24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499" y="317"/>
              <a:ext cx="136" cy="363"/>
            </a:xfrm>
            <a:prstGeom prst="downArrow">
              <a:avLst>
                <a:gd name="adj1" fmla="val 50000"/>
                <a:gd name="adj2" fmla="val 66728"/>
              </a:avLst>
            </a:prstGeom>
            <a:noFill/>
            <a:ln w="9525" cmpd="sng">
              <a:solidFill>
                <a:srgbClr val="99CC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1"/>
          <p:cNvGrpSpPr/>
          <p:nvPr/>
        </p:nvGrpSpPr>
        <p:grpSpPr bwMode="auto">
          <a:xfrm>
            <a:off x="5983288" y="1556792"/>
            <a:ext cx="1231900" cy="1098550"/>
            <a:chOff x="0" y="0"/>
            <a:chExt cx="776" cy="692"/>
          </a:xfrm>
        </p:grpSpPr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187" y="329"/>
              <a:ext cx="136" cy="363"/>
            </a:xfrm>
            <a:prstGeom prst="downArrow">
              <a:avLst>
                <a:gd name="adj1" fmla="val 50000"/>
                <a:gd name="adj2" fmla="val 66728"/>
              </a:avLst>
            </a:prstGeom>
            <a:noFill/>
            <a:ln w="9525" cmpd="sng">
              <a:solidFill>
                <a:schemeClr val="folHlink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0" y="0"/>
              <a:ext cx="776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正下溢</a:t>
              </a:r>
              <a:endPara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267200" y="2348955"/>
            <a:ext cx="869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</a:t>
            </a:r>
            <a:endParaRPr lang="zh-CN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170739" y="2367211"/>
            <a:ext cx="869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正数</a:t>
            </a:r>
            <a:endParaRPr lang="zh-CN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 &amp;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9536" y="3429000"/>
            <a:ext cx="8218488" cy="259204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zh-CN" dirty="0"/>
              <a:t>机器字长一定时，阶码越长，表示范围越大</a:t>
            </a:r>
            <a:endParaRPr lang="zh-CN" altLang="zh-CN" dirty="0"/>
          </a:p>
          <a:p>
            <a:pPr eaLnBrk="1" hangingPunct="1">
              <a:lnSpc>
                <a:spcPct val="110000"/>
              </a:lnSpc>
            </a:pPr>
            <a:r>
              <a:rPr lang="zh-CN" altLang="zh-CN" dirty="0">
                <a:solidFill>
                  <a:srgbClr val="FF0000"/>
                </a:solidFill>
              </a:rPr>
              <a:t>尾码越长，精度是否越高？</a:t>
            </a:r>
            <a:endParaRPr lang="zh-CN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zh-CN" dirty="0"/>
              <a:t>浮点数表示范围比定点数大，精度高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285591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1600" baseline="-2500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4"/>
          <p:cNvGrpSpPr/>
          <p:nvPr/>
        </p:nvGrpSpPr>
        <p:grpSpPr bwMode="auto">
          <a:xfrm>
            <a:off x="3298826" y="1700809"/>
            <a:ext cx="2779713" cy="504825"/>
            <a:chOff x="0" y="0"/>
            <a:chExt cx="1751" cy="318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6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en-US" sz="1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611346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1600" baseline="-2500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Group 13"/>
          <p:cNvGrpSpPr/>
          <p:nvPr/>
        </p:nvGrpSpPr>
        <p:grpSpPr bwMode="auto">
          <a:xfrm>
            <a:off x="6556376" y="1700809"/>
            <a:ext cx="2779713" cy="504825"/>
            <a:chOff x="0" y="0"/>
            <a:chExt cx="1751" cy="318"/>
          </a:xfrm>
        </p:grpSpPr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6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8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sz="18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21"/>
          <p:cNvGrpSpPr/>
          <p:nvPr/>
        </p:nvGrpSpPr>
        <p:grpSpPr bwMode="auto">
          <a:xfrm>
            <a:off x="6672264" y="2205633"/>
            <a:ext cx="2663825" cy="884238"/>
            <a:chOff x="0" y="0"/>
            <a:chExt cx="1678" cy="557"/>
          </a:xfrm>
        </p:grpSpPr>
        <p:sp>
          <p:nvSpPr>
            <p:cNvPr id="54" name="AutoShape 22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23"/>
            <p:cNvSpPr>
              <a:spLocks noChangeArrowheads="1"/>
            </p:cNvSpPr>
            <p:nvPr/>
          </p:nvSpPr>
          <p:spPr bwMode="auto">
            <a:xfrm>
              <a:off x="190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尾数值</a:t>
              </a:r>
              <a:endParaRPr lang="zh-CN" altLang="en-US" sz="20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24"/>
          <p:cNvGrpSpPr/>
          <p:nvPr/>
        </p:nvGrpSpPr>
        <p:grpSpPr bwMode="auto">
          <a:xfrm>
            <a:off x="3432176" y="2205633"/>
            <a:ext cx="2663825" cy="863600"/>
            <a:chOff x="0" y="0"/>
            <a:chExt cx="1678" cy="544"/>
          </a:xfrm>
        </p:grpSpPr>
        <p:sp>
          <p:nvSpPr>
            <p:cNvPr id="57" name="AutoShape 25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26"/>
            <p:cNvSpPr>
              <a:spLocks noChangeArrowheads="1"/>
            </p:cNvSpPr>
            <p:nvPr/>
          </p:nvSpPr>
          <p:spPr bwMode="auto">
            <a:xfrm>
              <a:off x="246" y="226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阶值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27"/>
          <p:cNvGrpSpPr/>
          <p:nvPr/>
        </p:nvGrpSpPr>
        <p:grpSpPr bwMode="auto">
          <a:xfrm>
            <a:off x="2297114" y="2205633"/>
            <a:ext cx="2052637" cy="871538"/>
            <a:chOff x="56" y="0"/>
            <a:chExt cx="1293" cy="549"/>
          </a:xfrm>
        </p:grpSpPr>
        <p:sp>
          <p:nvSpPr>
            <p:cNvPr id="60" name="Rectangle 28"/>
            <p:cNvSpPr>
              <a:spLocks noChangeArrowheads="1"/>
            </p:cNvSpPr>
            <p:nvPr/>
          </p:nvSpPr>
          <p:spPr bwMode="auto">
            <a:xfrm>
              <a:off x="56" y="231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AutoShape 29"/>
            <p:cNvSpPr>
              <a:spLocks noChangeArrowheads="1"/>
            </p:cNvSpPr>
            <p:nvPr/>
          </p:nvSpPr>
          <p:spPr bwMode="auto">
            <a:xfrm>
              <a:off x="499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30"/>
          <p:cNvGrpSpPr/>
          <p:nvPr/>
        </p:nvGrpSpPr>
        <p:grpSpPr bwMode="auto">
          <a:xfrm>
            <a:off x="5505450" y="2205634"/>
            <a:ext cx="2052638" cy="884238"/>
            <a:chOff x="14" y="0"/>
            <a:chExt cx="1293" cy="557"/>
          </a:xfrm>
        </p:grpSpPr>
        <p:sp>
          <p:nvSpPr>
            <p:cNvPr id="63" name="Rectangle 31"/>
            <p:cNvSpPr>
              <a:spLocks noChangeArrowheads="1"/>
            </p:cNvSpPr>
            <p:nvPr/>
          </p:nvSpPr>
          <p:spPr bwMode="auto">
            <a:xfrm>
              <a:off x="14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AutoShape 32"/>
            <p:cNvSpPr>
              <a:spLocks noChangeArrowheads="1"/>
            </p:cNvSpPr>
            <p:nvPr/>
          </p:nvSpPr>
          <p:spPr bwMode="auto">
            <a:xfrm>
              <a:off x="477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例子（规格化）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r>
              <a:rPr lang="en-US" altLang="zh-CN" dirty="0"/>
              <a:t>8</a:t>
            </a:r>
            <a:r>
              <a:rPr lang="zh-CN" altLang="en-US" dirty="0"/>
              <a:t>位定点小数可表示的范围</a:t>
            </a:r>
            <a:endParaRPr lang="zh-CN" altLang="en-US" dirty="0"/>
          </a:p>
          <a:p>
            <a:pPr lvl="1" fontAlgn="auto">
              <a:lnSpc>
                <a:spcPct val="150000"/>
              </a:lnSpc>
            </a:pPr>
            <a:r>
              <a:rPr lang="en-US" altLang="zh-CN" sz="2200" dirty="0"/>
              <a:t>0.000</a:t>
            </a:r>
            <a:r>
              <a:rPr lang="en-US" altLang="zh-CN" sz="2200" dirty="0">
                <a:solidFill>
                  <a:srgbClr val="0000CC"/>
                </a:solidFill>
              </a:rPr>
              <a:t>0001</a:t>
            </a:r>
            <a:r>
              <a:rPr lang="en-US" altLang="zh-CN" sz="2200" dirty="0">
                <a:solidFill>
                  <a:srgbClr val="00FF00"/>
                </a:solidFill>
              </a:rPr>
              <a:t> </a:t>
            </a:r>
            <a:r>
              <a:rPr lang="en-US" altLang="zh-CN" sz="2200" dirty="0"/>
              <a:t>--- 0.111</a:t>
            </a:r>
            <a:r>
              <a:rPr lang="en-US" altLang="zh-CN" sz="2200" dirty="0">
                <a:solidFill>
                  <a:srgbClr val="0000CC"/>
                </a:solidFill>
              </a:rPr>
              <a:t>1111 </a:t>
            </a:r>
            <a:r>
              <a:rPr lang="en-US" altLang="zh-CN" sz="2200" dirty="0">
                <a:solidFill>
                  <a:srgbClr val="00FF00"/>
                </a:solidFill>
              </a:rPr>
              <a:t> </a:t>
            </a:r>
            <a:r>
              <a:rPr lang="zh-CN" altLang="en-US" sz="2200" dirty="0">
                <a:solidFill>
                  <a:srgbClr val="00FF00"/>
                </a:solidFill>
              </a:rPr>
              <a:t> </a:t>
            </a:r>
            <a:r>
              <a:rPr lang="en-US" altLang="zh-CN" sz="2200" dirty="0">
                <a:solidFill>
                  <a:srgbClr val="0000CC"/>
                </a:solidFill>
              </a:rPr>
              <a:t>  1/128  --- 127/128</a:t>
            </a:r>
            <a:endParaRPr lang="en-US" altLang="zh-CN" sz="2200" dirty="0">
              <a:solidFill>
                <a:srgbClr val="0000CC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设阶码</a:t>
            </a:r>
            <a:r>
              <a:rPr lang="en-US" altLang="zh-CN" dirty="0"/>
              <a:t>2</a:t>
            </a:r>
            <a:r>
              <a:rPr lang="zh-CN" altLang="en-US" dirty="0"/>
              <a:t>位，尾数</a:t>
            </a:r>
            <a:r>
              <a:rPr lang="en-US" altLang="zh-CN" dirty="0"/>
              <a:t>4</a:t>
            </a:r>
            <a:r>
              <a:rPr lang="zh-CN" altLang="en-US" dirty="0"/>
              <a:t>位（隐藏位，规格化）</a:t>
            </a:r>
            <a:endParaRPr lang="zh-CN" altLang="en-US" dirty="0"/>
          </a:p>
          <a:p>
            <a:pPr lvl="1" fontAlgn="auto">
              <a:lnSpc>
                <a:spcPct val="150000"/>
              </a:lnSpc>
            </a:pPr>
            <a:r>
              <a:rPr lang="zh-CN" altLang="en-US" sz="2200" dirty="0"/>
              <a:t>可表示</a:t>
            </a:r>
            <a:r>
              <a:rPr lang="en-US" altLang="zh-CN" sz="2200" dirty="0"/>
              <a:t>2</a:t>
            </a:r>
            <a:r>
              <a:rPr lang="en-US" altLang="zh-CN" sz="2200" baseline="50000" dirty="0"/>
              <a:t>-11</a:t>
            </a:r>
            <a:r>
              <a:rPr lang="en-US" altLang="zh-CN" sz="2200" dirty="0"/>
              <a:t>*1.0000  ---  2</a:t>
            </a:r>
            <a:r>
              <a:rPr lang="en-US" altLang="zh-CN" sz="2200" baseline="50000" dirty="0"/>
              <a:t>11</a:t>
            </a:r>
            <a:r>
              <a:rPr lang="en-US" altLang="zh-CN" sz="2200" dirty="0"/>
              <a:t>*1.1111</a:t>
            </a:r>
            <a:endParaRPr lang="en-US" altLang="zh-CN" sz="2200" dirty="0"/>
          </a:p>
          <a:p>
            <a:pPr lvl="1" fontAlgn="auto">
              <a:lnSpc>
                <a:spcPct val="150000"/>
              </a:lnSpc>
            </a:pPr>
            <a:r>
              <a:rPr lang="en-US" altLang="zh-CN" sz="2200" dirty="0"/>
              <a:t>            0.001</a:t>
            </a:r>
            <a:r>
              <a:rPr lang="en-US" altLang="zh-CN" sz="2200" dirty="0">
                <a:solidFill>
                  <a:srgbClr val="00FF00"/>
                </a:solidFill>
              </a:rPr>
              <a:t>   </a:t>
            </a:r>
            <a:r>
              <a:rPr lang="en-US" altLang="zh-CN" sz="2200" dirty="0"/>
              <a:t>---  1111.1</a:t>
            </a:r>
            <a:endParaRPr lang="en-US" altLang="zh-CN" sz="2200" dirty="0"/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设阶码</a:t>
            </a:r>
            <a:r>
              <a:rPr lang="en-US" altLang="zh-CN" dirty="0"/>
              <a:t>3</a:t>
            </a:r>
            <a:r>
              <a:rPr lang="zh-CN" altLang="en-US" dirty="0"/>
              <a:t>位，尾数</a:t>
            </a:r>
            <a:r>
              <a:rPr lang="en-US" altLang="zh-CN" dirty="0"/>
              <a:t>3</a:t>
            </a:r>
            <a:r>
              <a:rPr lang="zh-CN" altLang="en-US" dirty="0"/>
              <a:t>位（隐藏位，规格化）</a:t>
            </a:r>
            <a:endParaRPr lang="zh-CN" altLang="en-US" dirty="0"/>
          </a:p>
          <a:p>
            <a:pPr lvl="1" fontAlgn="auto">
              <a:lnSpc>
                <a:spcPct val="150000"/>
              </a:lnSpc>
            </a:pPr>
            <a:r>
              <a:rPr lang="zh-CN" altLang="en-US" sz="2200" dirty="0"/>
              <a:t>可表示</a:t>
            </a:r>
            <a:r>
              <a:rPr lang="en-US" altLang="zh-CN" sz="2200" dirty="0"/>
              <a:t>2</a:t>
            </a:r>
            <a:r>
              <a:rPr lang="en-US" altLang="zh-CN" sz="2200" baseline="50000" dirty="0"/>
              <a:t>-111</a:t>
            </a:r>
            <a:r>
              <a:rPr lang="en-US" altLang="zh-CN" sz="2200" dirty="0"/>
              <a:t>*1.000    ---  2</a:t>
            </a:r>
            <a:r>
              <a:rPr lang="en-US" altLang="zh-CN" sz="2200" baseline="50000" dirty="0"/>
              <a:t>111</a:t>
            </a:r>
            <a:r>
              <a:rPr lang="en-US" altLang="zh-CN" sz="2200" dirty="0"/>
              <a:t>*1.111</a:t>
            </a:r>
            <a:endParaRPr lang="en-US" altLang="zh-CN" sz="2200" dirty="0"/>
          </a:p>
          <a:p>
            <a:pPr lvl="1" fontAlgn="auto">
              <a:lnSpc>
                <a:spcPct val="150000"/>
              </a:lnSpc>
            </a:pPr>
            <a:r>
              <a:rPr lang="en-US" altLang="zh-CN" sz="2200" dirty="0"/>
              <a:t>        0.0000001</a:t>
            </a:r>
            <a:r>
              <a:rPr lang="en-US" altLang="zh-CN" sz="2200" dirty="0">
                <a:solidFill>
                  <a:srgbClr val="00FF00"/>
                </a:solidFill>
              </a:rPr>
              <a:t> </a:t>
            </a:r>
            <a:r>
              <a:rPr lang="en-US" altLang="zh-CN" sz="2200" dirty="0"/>
              <a:t>---  11110000</a:t>
            </a:r>
            <a:endParaRPr lang="en-US" altLang="zh-CN" sz="2200" dirty="0"/>
          </a:p>
          <a:p>
            <a:pPr lvl="1" fontAlgn="auto">
              <a:lnSpc>
                <a:spcPct val="150000"/>
              </a:lnSpc>
            </a:pPr>
            <a:r>
              <a:rPr lang="zh-CN" altLang="en-US" sz="2200" dirty="0"/>
              <a:t>（</a:t>
            </a:r>
            <a:r>
              <a:rPr lang="en-US" altLang="zh-CN" sz="2200" dirty="0"/>
              <a:t>…</a:t>
            </a:r>
            <a:r>
              <a:rPr lang="en-US" altLang="zh-CN" sz="2200" dirty="0">
                <a:solidFill>
                  <a:srgbClr val="00B050"/>
                </a:solidFill>
              </a:rPr>
              <a:t>56, 60</a:t>
            </a:r>
            <a:r>
              <a:rPr lang="en-US" altLang="zh-CN" sz="2200" dirty="0"/>
              <a:t>, 64, 72…112, 120, </a:t>
            </a:r>
            <a:r>
              <a:rPr lang="en-US" altLang="zh-CN" sz="2200" dirty="0">
                <a:solidFill>
                  <a:srgbClr val="00B050"/>
                </a:solidFill>
              </a:rPr>
              <a:t>128, 144, …224, 240]</a:t>
            </a:r>
            <a:endParaRPr lang="en-US" altLang="zh-CN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使用</a:t>
            </a:r>
            <a:r>
              <a:rPr lang="en-US" altLang="zh-CN" dirty="0"/>
              <a:t>7bit</a:t>
            </a:r>
            <a:r>
              <a:rPr lang="zh-CN" altLang="en-US" dirty="0"/>
              <a:t>表示</a:t>
            </a:r>
            <a:r>
              <a:rPr lang="en-US" altLang="zh-CN" dirty="0"/>
              <a:t>128</a:t>
            </a:r>
            <a:r>
              <a:rPr lang="zh-CN" altLang="en-US" dirty="0"/>
              <a:t>个字符</a:t>
            </a:r>
            <a:endParaRPr lang="zh-CN" altLang="en-US" dirty="0"/>
          </a:p>
          <a:p>
            <a:pPr lvl="1" eaLnBrk="1" hangingPunct="1"/>
            <a:r>
              <a:rPr lang="en-US" altLang="zh-CN" sz="2200" dirty="0"/>
              <a:t>From 000 0000 to 111 1111  2</a:t>
            </a:r>
            <a:r>
              <a:rPr lang="en-US" altLang="zh-CN" sz="2200" baseline="50000" dirty="0"/>
              <a:t>7</a:t>
            </a:r>
            <a:r>
              <a:rPr lang="en-US" altLang="zh-CN" sz="2200" dirty="0"/>
              <a:t>=128</a:t>
            </a:r>
            <a:endParaRPr lang="en-US" altLang="zh-CN" sz="2200" dirty="0"/>
          </a:p>
          <a:p>
            <a:pPr eaLnBrk="1" hangingPunct="1"/>
            <a:r>
              <a:rPr lang="zh-CN" altLang="en-US" dirty="0"/>
              <a:t>注意：</a:t>
            </a:r>
            <a:r>
              <a:rPr lang="en-US" altLang="zh-CN" dirty="0"/>
              <a:t>ASCII</a:t>
            </a:r>
            <a:r>
              <a:rPr lang="zh-CN" altLang="en-US" dirty="0"/>
              <a:t>中的数字字符和数字本身不相等</a:t>
            </a:r>
            <a:endParaRPr lang="zh-CN" altLang="en-US" dirty="0"/>
          </a:p>
          <a:p>
            <a:pPr eaLnBrk="1" hangingPunct="1"/>
            <a:r>
              <a:rPr lang="zh-CN" altLang="en-US" dirty="0"/>
              <a:t>几乎所有计算机均支持该代码集</a:t>
            </a:r>
            <a:endParaRPr lang="zh-CN" altLang="en-US" dirty="0"/>
          </a:p>
          <a:p>
            <a:pPr eaLnBrk="1" hangingPunct="1"/>
            <a:r>
              <a:rPr lang="zh-CN" altLang="en-US" dirty="0"/>
              <a:t>但不是所有语言都能用</a:t>
            </a:r>
            <a:r>
              <a:rPr lang="en-US" altLang="zh-CN" dirty="0"/>
              <a:t>128</a:t>
            </a:r>
            <a:r>
              <a:rPr lang="zh-CN" altLang="en-US" dirty="0"/>
              <a:t>个字符表示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 &amp;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4812" y="3625770"/>
            <a:ext cx="8218488" cy="259204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zh-CN" dirty="0"/>
              <a:t>机器字长一定时，阶码越长，表示范围越大</a:t>
            </a:r>
            <a:endParaRPr lang="zh-CN" altLang="zh-CN" dirty="0"/>
          </a:p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阶码一定，</a:t>
            </a:r>
            <a:r>
              <a:rPr lang="zh-CN" altLang="zh-CN" dirty="0">
                <a:solidFill>
                  <a:srgbClr val="FF0000"/>
                </a:solidFill>
              </a:rPr>
              <a:t>尾码越长，精度是否越高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  <a:endParaRPr lang="zh-CN" altLang="zh-CN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zh-CN" dirty="0"/>
              <a:t>浮点数表示范围比定点数大，精度高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5591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1600" baseline="-2500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3298826" y="1700809"/>
            <a:ext cx="2779713" cy="504825"/>
            <a:chOff x="0" y="0"/>
            <a:chExt cx="1751" cy="31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6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en-US" sz="18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11346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1600" baseline="-25000">
              <a:solidFill>
                <a:srgbClr val="00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13"/>
          <p:cNvGrpSpPr/>
          <p:nvPr/>
        </p:nvGrpSpPr>
        <p:grpSpPr bwMode="auto">
          <a:xfrm>
            <a:off x="6556376" y="1700809"/>
            <a:ext cx="2779713" cy="504825"/>
            <a:chOff x="0" y="0"/>
            <a:chExt cx="1751" cy="318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6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6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8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8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sz="1800" baseline="-25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1"/>
          <p:cNvGrpSpPr/>
          <p:nvPr/>
        </p:nvGrpSpPr>
        <p:grpSpPr bwMode="auto">
          <a:xfrm>
            <a:off x="6672264" y="2205633"/>
            <a:ext cx="2663825" cy="884238"/>
            <a:chOff x="0" y="0"/>
            <a:chExt cx="1678" cy="557"/>
          </a:xfrm>
        </p:grpSpPr>
        <p:sp>
          <p:nvSpPr>
            <p:cNvPr id="24" name="AutoShape 22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90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尾数值</a:t>
              </a:r>
              <a:endParaRPr lang="zh-CN" altLang="en-US" sz="20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24"/>
          <p:cNvGrpSpPr/>
          <p:nvPr/>
        </p:nvGrpSpPr>
        <p:grpSpPr bwMode="auto">
          <a:xfrm>
            <a:off x="3432176" y="2205633"/>
            <a:ext cx="2663825" cy="863600"/>
            <a:chOff x="0" y="0"/>
            <a:chExt cx="1678" cy="544"/>
          </a:xfrm>
        </p:grpSpPr>
        <p:sp>
          <p:nvSpPr>
            <p:cNvPr id="27" name="AutoShape 25"/>
            <p:cNvSpPr/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46" y="226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阶值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7"/>
          <p:cNvGrpSpPr/>
          <p:nvPr/>
        </p:nvGrpSpPr>
        <p:grpSpPr bwMode="auto">
          <a:xfrm>
            <a:off x="2297114" y="2205633"/>
            <a:ext cx="2052637" cy="871538"/>
            <a:chOff x="56" y="0"/>
            <a:chExt cx="1293" cy="549"/>
          </a:xfrm>
        </p:grpSpPr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6" y="231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>
              <a:off x="499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0"/>
          <p:cNvGrpSpPr/>
          <p:nvPr/>
        </p:nvGrpSpPr>
        <p:grpSpPr bwMode="auto">
          <a:xfrm>
            <a:off x="5505450" y="2205634"/>
            <a:ext cx="2052638" cy="884238"/>
            <a:chOff x="14" y="0"/>
            <a:chExt cx="1293" cy="557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88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32"/>
            <p:cNvSpPr>
              <a:spLocks noChangeArrowheads="1"/>
            </p:cNvSpPr>
            <p:nvPr/>
          </p:nvSpPr>
          <p:spPr bwMode="auto">
            <a:xfrm>
              <a:off x="477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浮点数标准</a:t>
            </a:r>
            <a:r>
              <a:rPr lang="en-US" altLang="zh-CN" dirty="0">
                <a:sym typeface="+mn-ea"/>
              </a:rPr>
              <a:t>  </a:t>
            </a:r>
            <a:r>
              <a:rPr lang="en-US" altLang="zh-CN" dirty="0">
                <a:ea typeface="宋体" panose="02010600030101010101" pitchFamily="2" charset="-122"/>
              </a:rPr>
              <a:t>IEEE 754 standard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000000"/>
                </a:solidFill>
              </a:rPr>
              <a:t>80</a:t>
            </a:r>
            <a:r>
              <a:rPr lang="zh-CN" altLang="en-US" sz="3200" dirty="0">
                <a:solidFill>
                  <a:srgbClr val="000000"/>
                </a:solidFill>
              </a:rPr>
              <a:t>年代初，各机器内部浮点数表示还没有统一</a:t>
            </a:r>
            <a:endParaRPr lang="zh-CN" altLang="en-US" sz="3200" dirty="0">
              <a:solidFill>
                <a:srgbClr val="000000"/>
              </a:solidFill>
            </a:endParaRPr>
          </a:p>
          <a:p>
            <a:r>
              <a:rPr lang="zh-CN" altLang="en-US" sz="3200" dirty="0">
                <a:solidFill>
                  <a:srgbClr val="C00000"/>
                </a:solidFill>
              </a:rPr>
              <a:t>相互不兼容，机器之间传送数据时很麻烦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en-US" altLang="zh-CN" sz="3200" dirty="0">
                <a:cs typeface="Arial" panose="020B0604020202020204" pitchFamily="34" charset="0"/>
              </a:rPr>
              <a:t>1970</a:t>
            </a:r>
            <a:r>
              <a:rPr lang="zh-CN" altLang="en-US" sz="3200" dirty="0">
                <a:cs typeface="Arial" panose="020B0604020202020204" pitchFamily="34" charset="0"/>
              </a:rPr>
              <a:t>年代后期</a:t>
            </a:r>
            <a:r>
              <a:rPr lang="en-US" altLang="zh-CN" sz="3200" dirty="0">
                <a:cs typeface="Arial" panose="020B0604020202020204" pitchFamily="34" charset="0"/>
              </a:rPr>
              <a:t>, IEEE</a:t>
            </a:r>
            <a:r>
              <a:rPr lang="zh-CN" altLang="en-US" sz="3200" dirty="0">
                <a:cs typeface="Arial" panose="020B0604020202020204" pitchFamily="34" charset="0"/>
              </a:rPr>
              <a:t>着手制定浮点数标准</a:t>
            </a:r>
            <a:endParaRPr lang="zh-CN" altLang="en-US" sz="3200" dirty="0">
              <a:cs typeface="Arial" panose="020B0604020202020204" pitchFamily="34" charset="0"/>
            </a:endParaRPr>
          </a:p>
          <a:p>
            <a:pPr marL="177800" indent="-177800" algn="l" fontAlgn="base">
              <a:lnSpc>
                <a:spcPct val="110000"/>
              </a:lnSpc>
              <a:spcBef>
                <a:spcPct val="10000"/>
              </a:spcBef>
              <a:spcAft>
                <a:spcPct val="5000"/>
              </a:spcAft>
              <a:buChar char="l"/>
              <a:tabLst>
                <a:tab pos="990600" algn="l"/>
              </a:tabLst>
            </a:pP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IEEE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Institute of Electrical and Electronics Engineers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  <a:sym typeface="+mn-ea"/>
              </a:rPr>
              <a:t>）</a:t>
            </a:r>
            <a:endParaRPr lang="zh-CN" altLang="en-US" dirty="0"/>
          </a:p>
          <a:p>
            <a:pPr marL="622300" lvl="1" indent="-265430" algn="l" fontAlgn="base">
              <a:spcBef>
                <a:spcPct val="10000"/>
              </a:spcBef>
              <a:spcAft>
                <a:spcPct val="10000"/>
              </a:spcAft>
              <a:buChar char="¡"/>
              <a:tabLst>
                <a:tab pos="990600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美国电气及电子工程师学会</a:t>
            </a:r>
            <a:endParaRPr lang="zh-CN" altLang="en-US" dirty="0">
              <a:solidFill>
                <a:srgbClr val="000000"/>
              </a:solidFill>
            </a:endParaRPr>
          </a:p>
          <a:p>
            <a:pPr marL="622300" lvl="1" indent="-265430" algn="l" fontAlgn="base">
              <a:spcBef>
                <a:spcPct val="10000"/>
              </a:spcBef>
              <a:spcAft>
                <a:spcPct val="10000"/>
              </a:spcAft>
              <a:buChar char="¡"/>
              <a:tabLst>
                <a:tab pos="990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IEEE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是一家总部在美国的工程技术和电子专家的组织；</a:t>
            </a:r>
            <a:endParaRPr lang="zh-CN" altLang="en-US" dirty="0">
              <a:solidFill>
                <a:srgbClr val="000000"/>
              </a:solidFill>
            </a:endParaRPr>
          </a:p>
          <a:p>
            <a:pPr marL="622300" lvl="1" indent="-265430" algn="l" fontAlgn="base">
              <a:spcBef>
                <a:spcPct val="10000"/>
              </a:spcBef>
              <a:spcAft>
                <a:spcPct val="10000"/>
              </a:spcAft>
              <a:buChar char="¡"/>
              <a:tabLst>
                <a:tab pos="990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IEEE</a:t>
            </a:r>
            <a:r>
              <a:rPr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致力于电气、电子、计算机工程和与科学有关的领域的开发和研究，也是计算机网络标准的主要制定者。 </a:t>
            </a:r>
            <a:endParaRPr lang="zh-CN" altLang="en-US" sz="3200" dirty="0">
              <a:cs typeface="Arial" panose="020B0604020202020204" pitchFamily="34" charset="0"/>
            </a:endParaRPr>
          </a:p>
          <a:p>
            <a:r>
              <a:rPr lang="en-US" altLang="zh-CN" sz="3200" dirty="0">
                <a:cs typeface="Arial" panose="020B0604020202020204" pitchFamily="34" charset="0"/>
              </a:rPr>
              <a:t>1985</a:t>
            </a:r>
            <a:r>
              <a:rPr lang="zh-CN" altLang="en-US" sz="3200" dirty="0">
                <a:cs typeface="Arial" panose="020B0604020202020204" pitchFamily="34" charset="0"/>
              </a:rPr>
              <a:t>年完成浮点数标准</a:t>
            </a:r>
            <a:r>
              <a:rPr lang="en-US" altLang="zh-CN" sz="3200" dirty="0">
                <a:cs typeface="Arial" panose="020B0604020202020204" pitchFamily="34" charset="0"/>
              </a:rPr>
              <a:t>IEEE 754</a:t>
            </a:r>
            <a:r>
              <a:rPr lang="zh-CN" altLang="en-US" sz="3200" dirty="0">
                <a:cs typeface="Arial" panose="020B0604020202020204" pitchFamily="34" charset="0"/>
              </a:rPr>
              <a:t>的制定，沿用至今</a:t>
            </a:r>
            <a:endParaRPr lang="zh-CN" altLang="en-US" sz="3200" dirty="0">
              <a:cs typeface="Arial" panose="020B0604020202020204" pitchFamily="34" charset="0"/>
            </a:endParaRPr>
          </a:p>
          <a:p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浮点数标准 </a:t>
            </a:r>
            <a:r>
              <a:rPr lang="en-US" altLang="zh-CN" dirty="0"/>
              <a:t>IEEE754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3191" y="3614278"/>
            <a:ext cx="9907793" cy="277971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900" b="1" dirty="0"/>
              <a:t>构成：</a:t>
            </a:r>
            <a:r>
              <a:rPr lang="zh-CN" altLang="en-US" sz="2900" b="1" dirty="0">
                <a:solidFill>
                  <a:srgbClr val="FF0000"/>
                </a:solidFill>
              </a:rPr>
              <a:t>阶码</a:t>
            </a:r>
            <a:r>
              <a:rPr lang="en-US" altLang="zh-CN" sz="2900" b="1" dirty="0">
                <a:solidFill>
                  <a:srgbClr val="FF0000"/>
                </a:solidFill>
              </a:rPr>
              <a:t>E</a:t>
            </a:r>
            <a:r>
              <a:rPr lang="zh-CN" altLang="en-US" sz="2900" b="1" dirty="0">
                <a:solidFill>
                  <a:srgbClr val="FF0000"/>
                </a:solidFill>
              </a:rPr>
              <a:t>，尾数</a:t>
            </a:r>
            <a:r>
              <a:rPr lang="en-US" altLang="zh-CN" sz="2900" b="1" dirty="0">
                <a:solidFill>
                  <a:srgbClr val="FF0000"/>
                </a:solidFill>
              </a:rPr>
              <a:t>M</a:t>
            </a:r>
            <a:r>
              <a:rPr lang="zh-CN" altLang="en-US" sz="2900" b="1" dirty="0">
                <a:solidFill>
                  <a:srgbClr val="FF0000"/>
                </a:solidFill>
              </a:rPr>
              <a:t>，符号位</a:t>
            </a:r>
            <a:r>
              <a:rPr lang="en-US" altLang="zh-CN" sz="2900" b="1" dirty="0">
                <a:solidFill>
                  <a:srgbClr val="FF0000"/>
                </a:solidFill>
              </a:rPr>
              <a:t>S</a:t>
            </a:r>
            <a:endParaRPr lang="en-US" altLang="zh-CN" sz="29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900" b="1" dirty="0"/>
              <a:t>阶码和尾码的位数的分配实际是表示范围和精度的折衷</a:t>
            </a:r>
            <a:endParaRPr lang="en-US" altLang="zh-CN" sz="2900" b="1" dirty="0"/>
          </a:p>
          <a:p>
            <a:pPr>
              <a:lnSpc>
                <a:spcPct val="150000"/>
              </a:lnSpc>
            </a:pPr>
            <a:r>
              <a:rPr lang="en-US" altLang="zh-CN" sz="2900" b="1" dirty="0"/>
              <a:t>N = (−1)</a:t>
            </a:r>
            <a:r>
              <a:rPr lang="en-US" altLang="zh-CN" sz="2900" b="1" baseline="50000" dirty="0"/>
              <a:t>S  </a:t>
            </a:r>
            <a:r>
              <a:rPr lang="en-US" altLang="zh-CN" sz="2900" b="1" dirty="0"/>
              <a:t>╳  M </a:t>
            </a:r>
            <a:r>
              <a:rPr lang="en-US" altLang="zh-CN" sz="2900" b="1" dirty="0"/>
              <a:t> ╳ 2</a:t>
            </a:r>
            <a:r>
              <a:rPr lang="en-US" altLang="zh-CN" sz="2900" b="1" baseline="50000" dirty="0"/>
              <a:t>E</a:t>
            </a:r>
            <a:r>
              <a:rPr lang="en-US" altLang="zh-CN" sz="2900" b="1" dirty="0"/>
              <a:t> </a:t>
            </a:r>
            <a:endParaRPr lang="en-US" altLang="zh-CN" sz="2900" b="1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阶码移码表示，偏移量</a:t>
            </a:r>
            <a:r>
              <a:rPr lang="en-US" altLang="zh-CN" sz="2800" b="1" dirty="0"/>
              <a:t>127/1023</a:t>
            </a:r>
            <a:r>
              <a:rPr lang="zh-CN" altLang="en-US" sz="2800" b="1" dirty="0"/>
              <a:t>，尾数原码表示，符号位放在第一位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200" b="1" dirty="0"/>
              <a:t>方便定点数逻辑比较浮点数大小</a:t>
            </a:r>
            <a:endParaRPr lang="en-US" altLang="zh-CN" sz="2200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endParaRPr lang="zh-CN" altLang="en-US" b="1" dirty="0"/>
          </a:p>
          <a:p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847630" y="1477206"/>
            <a:ext cx="6720538" cy="566744"/>
            <a:chOff x="1772327" y="1918270"/>
            <a:chExt cx="6720538" cy="566744"/>
          </a:xfrm>
        </p:grpSpPr>
        <p:graphicFrame>
          <p:nvGraphicFramePr>
            <p:cNvPr id="5" name="Group 3"/>
            <p:cNvGraphicFramePr/>
            <p:nvPr/>
          </p:nvGraphicFramePr>
          <p:xfrm>
            <a:off x="3871653" y="1918270"/>
            <a:ext cx="4621212" cy="566744"/>
          </p:xfrm>
          <a:graphic>
            <a:graphicData uri="http://schemas.openxmlformats.org/drawingml/2006/table">
              <a:tbl>
                <a:tblPr/>
                <a:tblGrid>
                  <a:gridCol w="769937"/>
                  <a:gridCol w="1463427"/>
                  <a:gridCol w="2387848"/>
                </a:tblGrid>
                <a:tr h="566738"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S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(1bit)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T="45628" marB="45628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7C80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(23~30</a:t>
                        </a:r>
                        <a:r>
                          <a:rPr kumimoji="0" lang="zh-CN" alt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8bit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)</a:t>
                        </a:r>
                        <a:endPara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T="45628" marB="456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33CCFF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M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(0~22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23bit)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T="45628" marB="456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CCFFCC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1772327" y="2033861"/>
              <a:ext cx="1882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32</a:t>
              </a:r>
              <a:r>
                <a:rPr lang="zh-CN" altLang="en-US" sz="2000" b="1" dirty="0"/>
                <a:t>浮点数 </a:t>
              </a:r>
              <a:r>
                <a:rPr lang="en-US" altLang="zh-CN" sz="2000" b="1" i="1" dirty="0"/>
                <a:t>float</a:t>
              </a:r>
              <a:endParaRPr lang="zh-CN" altLang="en-US" sz="2000" b="1" i="1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36871" y="2361444"/>
            <a:ext cx="7991773" cy="568388"/>
            <a:chOff x="1761568" y="2802508"/>
            <a:chExt cx="7991773" cy="568388"/>
          </a:xfrm>
        </p:grpSpPr>
        <p:graphicFrame>
          <p:nvGraphicFramePr>
            <p:cNvPr id="6" name="Group 14"/>
            <p:cNvGraphicFramePr/>
            <p:nvPr/>
          </p:nvGraphicFramePr>
          <p:xfrm>
            <a:off x="3871654" y="2802508"/>
            <a:ext cx="5881687" cy="568388"/>
          </p:xfrm>
          <a:graphic>
            <a:graphicData uri="http://schemas.openxmlformats.org/drawingml/2006/table">
              <a:tbl>
                <a:tblPr/>
                <a:tblGrid>
                  <a:gridCol w="788987"/>
                  <a:gridCol w="1444377"/>
                  <a:gridCol w="3648323"/>
                </a:tblGrid>
                <a:tr h="533276"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S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(1bit)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L="90000" marR="90000" marT="46450" marB="46450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7C80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(52~62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11bit)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T="45375" marB="45375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33CCFF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7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680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4005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M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(0~51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52bit)</a:t>
                        </a:r>
                        <a:endPara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endParaRPr>
                      </a:p>
                    </a:txBody>
                    <a:tcPr marT="45375" marB="45375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CCFFCC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1761568" y="2886647"/>
              <a:ext cx="21611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64</a:t>
              </a:r>
              <a:r>
                <a:rPr lang="zh-CN" altLang="en-US" sz="2000" b="1" dirty="0"/>
                <a:t>浮点数 </a:t>
              </a:r>
              <a:r>
                <a:rPr lang="en-US" altLang="zh-CN" sz="2000" b="1" i="1" dirty="0"/>
                <a:t>double</a:t>
              </a:r>
              <a:endParaRPr lang="zh-CN" altLang="en-US" sz="2000" b="1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72462" y="4186441"/>
            <a:ext cx="7330960" cy="729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00077" y="2609981"/>
            <a:ext cx="7275730" cy="729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浮点数标准 </a:t>
            </a:r>
            <a:r>
              <a:rPr lang="en-US" altLang="zh-CN" dirty="0"/>
              <a:t>IEEE754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207" y="1724723"/>
            <a:ext cx="10515599" cy="563702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b="1" dirty="0"/>
              <a:t>规格化数</a:t>
            </a:r>
            <a:r>
              <a:rPr lang="en-US" altLang="zh-CN" dirty="0"/>
              <a:t>(Normal)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   </a:t>
            </a:r>
            <a:r>
              <a:rPr lang="en-US" altLang="zh-CN" dirty="0"/>
              <a:t>1≤e≤254/</a:t>
            </a:r>
            <a:r>
              <a:rPr lang="en-US" altLang="zh-CN" dirty="0">
                <a:solidFill>
                  <a:srgbClr val="C00000"/>
                </a:solidFill>
              </a:rPr>
              <a:t>2046</a:t>
            </a:r>
            <a:r>
              <a:rPr lang="en-US" altLang="zh-CN" dirty="0"/>
              <a:t>     (−1)</a:t>
            </a:r>
            <a:r>
              <a:rPr lang="en-US" altLang="zh-CN" baseline="70000" dirty="0"/>
              <a:t>s </a:t>
            </a:r>
            <a:r>
              <a:rPr lang="en-US" altLang="zh-CN" dirty="0"/>
              <a:t>× </a:t>
            </a:r>
            <a:r>
              <a:rPr lang="en-US" altLang="zh-CN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altLang="zh-CN" dirty="0"/>
              <a:t>.M × 2</a:t>
            </a:r>
            <a:r>
              <a:rPr lang="en-US" altLang="zh-CN" baseline="70000" dirty="0"/>
              <a:t>E−127</a:t>
            </a:r>
            <a:r>
              <a:rPr lang="en-US" altLang="zh-CN" dirty="0"/>
              <a:t>       </a:t>
            </a:r>
            <a:r>
              <a:rPr lang="en-US" altLang="zh-CN" dirty="0">
                <a:solidFill>
                  <a:srgbClr val="C00000"/>
                </a:solidFill>
              </a:rPr>
              <a:t>(−1)</a:t>
            </a:r>
            <a:r>
              <a:rPr lang="en-US" altLang="zh-CN" baseline="70000" dirty="0">
                <a:solidFill>
                  <a:srgbClr val="C00000"/>
                </a:solidFill>
              </a:rPr>
              <a:t>s </a:t>
            </a:r>
            <a:r>
              <a:rPr lang="en-US" altLang="zh-CN" dirty="0">
                <a:solidFill>
                  <a:srgbClr val="C00000"/>
                </a:solidFill>
              </a:rPr>
              <a:t>× </a:t>
            </a:r>
            <a:r>
              <a:rPr lang="en-US" altLang="zh-CN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.M × 2</a:t>
            </a:r>
            <a:r>
              <a:rPr lang="en-US" altLang="zh-CN" baseline="70000" dirty="0">
                <a:solidFill>
                  <a:srgbClr val="C00000"/>
                </a:solidFill>
              </a:rPr>
              <a:t>E−1023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b="1" dirty="0"/>
              <a:t>非规格化数</a:t>
            </a:r>
            <a:r>
              <a:rPr lang="en-US" altLang="zh-CN" dirty="0"/>
              <a:t>(Subnormal)      </a:t>
            </a:r>
            <a:endParaRPr lang="en-US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         e=0                  (−1)</a:t>
            </a:r>
            <a:r>
              <a:rPr lang="en-US" altLang="zh-CN" baseline="70000" dirty="0"/>
              <a:t>s </a:t>
            </a:r>
            <a:r>
              <a:rPr lang="en-US" altLang="zh-CN" dirty="0"/>
              <a:t>× 0.M × 2</a:t>
            </a:r>
            <a:r>
              <a:rPr lang="en-US" altLang="zh-CN" baseline="70000" dirty="0"/>
              <a:t>−126</a:t>
            </a:r>
            <a:r>
              <a:rPr lang="en-US" altLang="zh-CN" dirty="0"/>
              <a:t>        </a:t>
            </a:r>
            <a:r>
              <a:rPr lang="en-US" altLang="zh-CN" dirty="0">
                <a:solidFill>
                  <a:srgbClr val="C00000"/>
                </a:solidFill>
              </a:rPr>
              <a:t>(−1)</a:t>
            </a:r>
            <a:r>
              <a:rPr lang="en-US" altLang="zh-CN" baseline="70000" dirty="0">
                <a:solidFill>
                  <a:srgbClr val="C00000"/>
                </a:solidFill>
              </a:rPr>
              <a:t>s </a:t>
            </a:r>
            <a:r>
              <a:rPr lang="en-US" altLang="zh-CN" dirty="0">
                <a:solidFill>
                  <a:srgbClr val="C00000"/>
                </a:solidFill>
              </a:rPr>
              <a:t>× 0.M × 2</a:t>
            </a:r>
            <a:r>
              <a:rPr lang="en-US" altLang="zh-CN" baseline="70000" dirty="0">
                <a:solidFill>
                  <a:srgbClr val="C00000"/>
                </a:solidFill>
              </a:rPr>
              <a:t>−1022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dirty="0"/>
              <a:t>尾数</a:t>
            </a:r>
            <a:r>
              <a:rPr lang="zh-CN" altLang="en-US" b="1" dirty="0"/>
              <a:t>原码表示</a:t>
            </a:r>
            <a:r>
              <a:rPr lang="zh-CN" altLang="en-US" dirty="0"/>
              <a:t>，表示区间对称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规格化数最高数字位恒为</a:t>
            </a:r>
            <a:r>
              <a:rPr lang="en-US" altLang="zh-CN" dirty="0"/>
              <a:t>1</a:t>
            </a:r>
            <a:r>
              <a:rPr lang="zh-CN" altLang="en-US" dirty="0"/>
              <a:t>，该位为</a:t>
            </a:r>
            <a:r>
              <a:rPr lang="zh-CN" altLang="en-US" b="1" dirty="0">
                <a:solidFill>
                  <a:srgbClr val="0000FF"/>
                </a:solidFill>
              </a:rPr>
              <a:t>隐藏位</a:t>
            </a:r>
            <a:r>
              <a:rPr lang="zh-CN" altLang="en-US" dirty="0"/>
              <a:t>，可节约尾数数据位</a:t>
            </a:r>
            <a:endParaRPr lang="zh-CN" altLang="en-US" dirty="0"/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0077" y="1364460"/>
            <a:ext cx="3042836" cy="451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711" y="1364455"/>
            <a:ext cx="3847711" cy="451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位单精度浮点数编码格式</a:t>
            </a:r>
            <a:endParaRPr lang="zh-CN" altLang="en-US" dirty="0"/>
          </a:p>
        </p:txBody>
      </p:sp>
      <p:sp>
        <p:nvSpPr>
          <p:cNvPr id="5" name="Rectangle 99"/>
          <p:cNvSpPr>
            <a:spLocks noChangeArrowheads="1"/>
          </p:cNvSpPr>
          <p:nvPr/>
        </p:nvSpPr>
        <p:spPr bwMode="auto">
          <a:xfrm>
            <a:off x="1070657" y="1858595"/>
            <a:ext cx="10153363" cy="4264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180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6887689" y="5513805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+0/-0</a:t>
            </a:r>
            <a:endParaRPr lang="en-US" altLang="zh-CN" sz="2400"/>
          </a:p>
        </p:txBody>
      </p:sp>
      <p:grpSp>
        <p:nvGrpSpPr>
          <p:cNvPr id="67" name="组合 66"/>
          <p:cNvGrpSpPr/>
          <p:nvPr/>
        </p:nvGrpSpPr>
        <p:grpSpPr>
          <a:xfrm>
            <a:off x="1070657" y="5513805"/>
            <a:ext cx="5817031" cy="609202"/>
            <a:chOff x="1070657" y="5513805"/>
            <a:chExt cx="5817031" cy="609202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4520686" y="5513805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  <a:endParaRPr lang="en-US" altLang="zh-CN" sz="2400"/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745963" y="5513805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  <a:endParaRPr lang="en-US" altLang="zh-CN" sz="2400"/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1070657" y="5513805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0/1</a:t>
              </a:r>
              <a:endParaRPr lang="en-US" altLang="zh-CN" sz="2400"/>
            </a:p>
          </p:txBody>
        </p:sp>
      </p:grp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6887689" y="4904604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FF66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</a:t>
            </a:r>
            <a:r>
              <a:rPr lang="en-US" altLang="zh-CN" sz="2400" b="1" dirty="0">
                <a:solidFill>
                  <a:srgbClr val="C00000"/>
                </a:solidFill>
              </a:rPr>
              <a:t>1)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S</a:t>
            </a:r>
            <a:r>
              <a:rPr lang="en-US" altLang="zh-CN" sz="2000" b="1" dirty="0">
                <a:solidFill>
                  <a:srgbClr val="C00000"/>
                </a:solidFill>
              </a:rPr>
              <a:t>× </a:t>
            </a:r>
            <a:r>
              <a:rPr lang="en-US" altLang="zh-CN" sz="2400" b="1" dirty="0">
                <a:solidFill>
                  <a:srgbClr val="C00000"/>
                </a:solidFill>
              </a:rPr>
              <a:t>(0.M)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×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</a:rPr>
              <a:t>(−126)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70657" y="4904604"/>
            <a:ext cx="5817031" cy="609202"/>
            <a:chOff x="1070657" y="4904604"/>
            <a:chExt cx="5817031" cy="609202"/>
          </a:xfrm>
        </p:grpSpPr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4520686" y="4904604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       M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非零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2745963" y="4904604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C00000"/>
                  </a:solidFill>
                </a:rPr>
                <a:t>0</a:t>
              </a:r>
              <a:endParaRPr lang="en-US" altLang="zh-CN" sz="2400">
                <a:solidFill>
                  <a:srgbClr val="C00000"/>
                </a:solidFill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070657" y="4904604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0/1</a:t>
              </a:r>
              <a:endParaRPr lang="en-US" altLang="zh-CN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6887689" y="4295402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FF66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</a:t>
            </a:r>
            <a:r>
              <a:rPr lang="en-US" altLang="zh-CN" sz="2400" b="1" dirty="0">
                <a:solidFill>
                  <a:srgbClr val="C00000"/>
                </a:solidFill>
              </a:rPr>
              <a:t>1)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S</a:t>
            </a:r>
            <a:r>
              <a:rPr lang="en-US" altLang="zh-CN" sz="2000" b="1" dirty="0">
                <a:solidFill>
                  <a:srgbClr val="C00000"/>
                </a:solidFill>
              </a:rPr>
              <a:t>× </a:t>
            </a:r>
            <a:r>
              <a:rPr lang="en-US" altLang="zh-CN" sz="2400" b="1" dirty="0">
                <a:solidFill>
                  <a:srgbClr val="C00000"/>
                </a:solidFill>
              </a:rPr>
              <a:t>(1.M)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×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</a:rPr>
              <a:t>(E−127)</a:t>
            </a:r>
            <a:endParaRPr lang="en-US" altLang="zh-CN" sz="2000" b="1" baseline="50000" dirty="0">
              <a:solidFill>
                <a:srgbClr val="C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070657" y="4295402"/>
            <a:ext cx="5817031" cy="609202"/>
            <a:chOff x="1070657" y="4295402"/>
            <a:chExt cx="5817031" cy="609202"/>
          </a:xfrm>
        </p:grpSpPr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4520686" y="4295402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M</a:t>
              </a:r>
              <a:endParaRPr lang="en-US" altLang="zh-CN" sz="2400" dirty="0">
                <a:solidFill>
                  <a:srgbClr val="C00000"/>
                </a:solidFill>
              </a:endParaRP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45963" y="4295402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C00000"/>
                  </a:solidFill>
                </a:rPr>
                <a:t>1~254</a:t>
              </a:r>
              <a:endParaRPr lang="en-US" altLang="zh-CN" sz="2400">
                <a:solidFill>
                  <a:srgbClr val="C00000"/>
                </a:solidFill>
              </a:endParaRPr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1070657" y="4295402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0/1</a:t>
              </a:r>
              <a:endParaRPr lang="en-US" altLang="zh-CN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6887689" y="3686200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- ∞</a:t>
            </a:r>
            <a:endParaRPr lang="en-US" altLang="zh-CN" sz="2400" dirty="0"/>
          </a:p>
        </p:txBody>
      </p:sp>
      <p:grpSp>
        <p:nvGrpSpPr>
          <p:cNvPr id="58" name="组合 57"/>
          <p:cNvGrpSpPr/>
          <p:nvPr/>
        </p:nvGrpSpPr>
        <p:grpSpPr>
          <a:xfrm>
            <a:off x="1070657" y="3686200"/>
            <a:ext cx="5817031" cy="609202"/>
            <a:chOff x="1070657" y="3686200"/>
            <a:chExt cx="5817031" cy="609202"/>
          </a:xfrm>
        </p:grpSpPr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4520686" y="3686200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  <a:endParaRPr lang="en-US" altLang="zh-CN" sz="2400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745963" y="3686200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255</a:t>
              </a:r>
              <a:endParaRPr lang="en-US" altLang="zh-CN" sz="2400" dirty="0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1070657" y="3686200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1</a:t>
              </a:r>
              <a:endParaRPr lang="en-US" altLang="zh-CN" sz="2400"/>
            </a:p>
          </p:txBody>
        </p:sp>
      </p:grp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887689" y="3076998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+∞</a:t>
            </a:r>
            <a:endParaRPr lang="en-US" altLang="zh-CN" sz="24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070657" y="3076998"/>
            <a:ext cx="5817031" cy="609202"/>
            <a:chOff x="1070657" y="3076998"/>
            <a:chExt cx="5817031" cy="609202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4520686" y="3076998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</a:t>
              </a:r>
              <a:endParaRPr lang="en-US" altLang="zh-CN" sz="2400" dirty="0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745963" y="3076998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255</a:t>
              </a:r>
              <a:endParaRPr lang="en-US" altLang="zh-CN" sz="2400"/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1070657" y="3076998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  <a:endParaRPr lang="en-US" altLang="zh-CN" sz="2400"/>
            </a:p>
          </p:txBody>
        </p:sp>
      </p:grp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6887689" y="2467797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</a:t>
            </a:r>
            <a:r>
              <a:rPr lang="en-US" altLang="zh-CN" sz="2400" dirty="0" err="1"/>
              <a:t>sNaN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accent2"/>
                </a:solidFill>
              </a:rPr>
              <a:t>Signaling </a:t>
            </a:r>
            <a:r>
              <a:rPr lang="en-US" altLang="zh-CN" sz="2400" dirty="0" err="1">
                <a:solidFill>
                  <a:schemeClr val="accent2"/>
                </a:solidFill>
              </a:rPr>
              <a:t>NaN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70657" y="2467797"/>
            <a:ext cx="5755712" cy="609202"/>
            <a:chOff x="1070657" y="2467797"/>
            <a:chExt cx="5755712" cy="609202"/>
          </a:xfrm>
        </p:grpSpPr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4459367" y="2467797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非零  </a:t>
              </a:r>
              <a:r>
                <a:rPr lang="en-US" altLang="zh-CN" sz="2400" dirty="0"/>
                <a:t>0xxxx</a:t>
              </a:r>
              <a:endParaRPr lang="en-US" altLang="zh-CN" sz="2400" dirty="0"/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2745963" y="2467797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255</a:t>
              </a:r>
              <a:endParaRPr lang="en-US" altLang="zh-CN" sz="2400" dirty="0"/>
            </a:p>
          </p:txBody>
        </p:sp>
        <p:sp>
          <p:nvSpPr>
            <p:cNvPr id="29" name="Rectangle 13"/>
            <p:cNvSpPr>
              <a:spLocks noChangeArrowheads="1"/>
            </p:cNvSpPr>
            <p:nvPr/>
          </p:nvSpPr>
          <p:spPr bwMode="auto">
            <a:xfrm>
              <a:off x="1070657" y="2467797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0/1</a:t>
              </a:r>
              <a:endParaRPr lang="en-US" altLang="zh-CN" sz="2400" dirty="0"/>
            </a:p>
          </p:txBody>
        </p:sp>
      </p:grp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6887689" y="1858595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</a:t>
            </a:r>
            <a:r>
              <a:rPr lang="en-US" altLang="zh-CN" sz="2400" dirty="0" err="1"/>
              <a:t>NaN</a:t>
            </a: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chemeClr val="accent2"/>
                </a:solidFill>
              </a:rPr>
              <a:t>Not a Number</a:t>
            </a:r>
            <a:endParaRPr lang="en-US" altLang="zh-CN" sz="24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070657" y="1858595"/>
            <a:ext cx="5817031" cy="609202"/>
            <a:chOff x="1070657" y="1858595"/>
            <a:chExt cx="5817031" cy="609202"/>
          </a:xfrm>
        </p:grpSpPr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4520686" y="1858595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     1xxxx</a:t>
              </a:r>
              <a:endParaRPr lang="en-US" altLang="zh-CN" sz="2400" dirty="0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2745963" y="1858595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255</a:t>
              </a:r>
              <a:endParaRPr lang="en-US" altLang="zh-CN" sz="2400" dirty="0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070657" y="1858595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0/1</a:t>
              </a:r>
              <a:endParaRPr lang="en-US" altLang="zh-CN" sz="2400" dirty="0"/>
            </a:p>
          </p:txBody>
        </p:sp>
      </p:grp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6887689" y="1249393"/>
            <a:ext cx="4336332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4520686" y="1249393"/>
            <a:ext cx="2367002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2745963" y="1249393"/>
            <a:ext cx="1774724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070657" y="1249393"/>
            <a:ext cx="1675305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2745962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endParaRPr lang="zh-CN" altLang="en-US" sz="2000"/>
          </a:p>
        </p:txBody>
      </p:sp>
      <p:sp>
        <p:nvSpPr>
          <p:cNvPr id="46" name="Line 48"/>
          <p:cNvSpPr>
            <a:spLocks noChangeShapeType="1"/>
          </p:cNvSpPr>
          <p:nvPr/>
        </p:nvSpPr>
        <p:spPr bwMode="auto">
          <a:xfrm>
            <a:off x="4520686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endParaRPr lang="zh-CN" altLang="en-US" sz="2000"/>
          </a:p>
        </p:txBody>
      </p: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6887688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r>
              <a:rPr lang="en-US" altLang="zh-CN" sz="2000" dirty="0"/>
              <a:t> </a:t>
            </a:r>
            <a:endParaRPr lang="zh-CN" altLang="en-US" sz="2000" dirty="0"/>
          </a:p>
        </p:txBody>
      </p:sp>
      <p:grpSp>
        <p:nvGrpSpPr>
          <p:cNvPr id="70" name="组合 69"/>
          <p:cNvGrpSpPr/>
          <p:nvPr/>
        </p:nvGrpSpPr>
        <p:grpSpPr>
          <a:xfrm>
            <a:off x="1070657" y="2467797"/>
            <a:ext cx="10153363" cy="3655210"/>
            <a:chOff x="1070657" y="2467797"/>
            <a:chExt cx="10153363" cy="3655210"/>
          </a:xfrm>
        </p:grpSpPr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1070657" y="2467797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57" name="Line 40"/>
            <p:cNvSpPr>
              <a:spLocks noChangeShapeType="1"/>
            </p:cNvSpPr>
            <p:nvPr/>
          </p:nvSpPr>
          <p:spPr bwMode="auto">
            <a:xfrm>
              <a:off x="1070657" y="3076998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0" name="Line 41"/>
            <p:cNvSpPr>
              <a:spLocks noChangeShapeType="1"/>
            </p:cNvSpPr>
            <p:nvPr/>
          </p:nvSpPr>
          <p:spPr bwMode="auto">
            <a:xfrm>
              <a:off x="1070657" y="3686200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3" name="Line 42"/>
            <p:cNvSpPr>
              <a:spLocks noChangeShapeType="1"/>
            </p:cNvSpPr>
            <p:nvPr/>
          </p:nvSpPr>
          <p:spPr bwMode="auto">
            <a:xfrm>
              <a:off x="1070657" y="4295402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6" name="Line 43"/>
            <p:cNvSpPr>
              <a:spLocks noChangeShapeType="1"/>
            </p:cNvSpPr>
            <p:nvPr/>
          </p:nvSpPr>
          <p:spPr bwMode="auto">
            <a:xfrm>
              <a:off x="1070657" y="4904604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>
              <a:off x="1070657" y="6123007"/>
              <a:ext cx="101533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9" name="Line 44"/>
            <p:cNvSpPr>
              <a:spLocks noChangeShapeType="1"/>
            </p:cNvSpPr>
            <p:nvPr/>
          </p:nvSpPr>
          <p:spPr bwMode="auto">
            <a:xfrm>
              <a:off x="1070657" y="5513805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</p:grpSp>
      <p:pic>
        <p:nvPicPr>
          <p:cNvPr id="56" name="Picture 10" descr="j031255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H="1">
            <a:off x="8832304" y="260649"/>
            <a:ext cx="2209800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2" grpId="0"/>
      <p:bldP spid="26" grpId="0"/>
      <p:bldP spid="3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IEEE754 </a:t>
            </a:r>
            <a:r>
              <a:rPr lang="zh-CN" altLang="en-US" dirty="0"/>
              <a:t>规格化浮点数表示范围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118643" y="1030147"/>
          <a:ext cx="10267813" cy="5359078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{5C22544A-7EE6-4342-B048-85BDC9FD1C3A}</a:tableStyleId>
              </a:tblPr>
              <a:tblGrid>
                <a:gridCol w="3039884"/>
                <a:gridCol w="2965816"/>
                <a:gridCol w="4262113"/>
              </a:tblGrid>
              <a:tr h="4394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i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格式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最小值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最大值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3436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单精度规格化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−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1)</a:t>
                      </a:r>
                      <a:r>
                        <a:rPr lang="en-US" altLang="zh-CN" sz="20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×1.m×2</a:t>
                      </a:r>
                      <a:r>
                        <a:rPr lang="en-US" altLang="zh-CN" sz="20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000" i="0" kern="12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800" i="0" baseline="-25000" dirty="0" err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=1, M=0,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× 2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 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 </a:t>
                      </a:r>
                      <a:endParaRPr lang="en-US" altLang="zh-CN" sz="2000" i="0" baseline="5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indent="0"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800" i="0" baseline="-25000" dirty="0" err="1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=254, M=</a:t>
                      </a:r>
                      <a:r>
                        <a:rPr lang="en-US" altLang="zh-CN" sz="2000" b="1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.1111…1×2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254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2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 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 (2−2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</a:tr>
              <a:tr h="1083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单精度非规格化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−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1)</a:t>
                      </a:r>
                      <a:r>
                        <a:rPr lang="en-US" altLang="zh-CN" sz="20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×0.m×2</a:t>
                      </a:r>
                      <a:r>
                        <a:rPr lang="en-US" altLang="zh-CN" sz="2000" i="0" kern="12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baseline="7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endParaRPr lang="en-US" altLang="zh-CN" sz="2000" baseline="70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E=0, M=2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-23 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 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−126 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149 </a:t>
                      </a:r>
                      <a:endParaRPr lang="en-US" altLang="zh-CN" sz="2000" i="0" baseline="50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E=0, M=0.1111…1×2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 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126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×(1−2</a:t>
                      </a:r>
                      <a:r>
                        <a:rPr lang="en-US" altLang="zh-CN" sz="2000" i="0" kern="1200" baseline="500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r>
                        <a:rPr lang="en-US" altLang="zh-CN" sz="200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endParaRPr lang="en-US" altLang="zh-CN" sz="200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</a:tr>
              <a:tr h="14087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双精度规格化</a:t>
                      </a:r>
                      <a:endParaRPr lang="en-US" altLang="zh-CN" sz="2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−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1)</a:t>
                      </a:r>
                      <a:r>
                        <a:rPr lang="en-US" altLang="zh-CN" sz="20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×1.m×2</a:t>
                      </a:r>
                      <a:r>
                        <a:rPr lang="en-US" altLang="zh-CN" sz="20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000" i="0" kern="12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1023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800" i="0" baseline="-250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=1, M=0,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 × 2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1023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en-US" altLang="zh-CN" sz="2800" i="0" baseline="-250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=2046,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M=</a:t>
                      </a:r>
                      <a:r>
                        <a:rPr lang="en-US" altLang="zh-CN" sz="2000" b="1" i="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.1111…1×2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2046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1023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1023 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 (2−2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</a:tr>
              <a:tr h="1083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双精度非规格化</a:t>
                      </a:r>
                      <a:endParaRPr lang="en-US" altLang="zh-CN" sz="2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−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1)</a:t>
                      </a:r>
                      <a:r>
                        <a:rPr lang="en-US" altLang="zh-CN" sz="20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×0.m×2</a:t>
                      </a:r>
                      <a:r>
                        <a:rPr lang="en-US" altLang="zh-CN" sz="2000" i="0" kern="12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baseline="7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</a:t>
                      </a:r>
                      <a:endParaRPr lang="zh-CN" altLang="en-US" sz="2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E=0, M=2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 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 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=2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1079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E=0, M=0.11111…1×2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ea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1022 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 (1−2</a:t>
                      </a:r>
                      <a:r>
                        <a:rPr lang="en-US" altLang="zh-CN" sz="2000" i="0" kern="120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−</a:t>
                      </a:r>
                      <a:r>
                        <a:rPr lang="en-US" altLang="zh-CN" sz="2000" i="0" baseline="50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</a:t>
                      </a:r>
                      <a:r>
                        <a:rPr lang="en-US" altLang="zh-CN" sz="2000" i="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</a:t>
                      </a:r>
                      <a:endParaRPr lang="en-US" altLang="zh-CN" sz="2000" i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932464" y="2191667"/>
            <a:ext cx="30300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l">
              <a:spcBef>
                <a:spcPct val="10000"/>
              </a:spcBef>
              <a:buSzPct val="100000"/>
            </a:pPr>
            <a:r>
              <a:rPr lang="zh-CN" altLang="en-US" b="1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 </a:t>
            </a:r>
            <a:r>
              <a:rPr lang="en-US" altLang="zh-CN" b="1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+3.4 </a:t>
            </a:r>
            <a:r>
              <a:rPr lang="en-US" altLang="zh-CN" sz="1400" b="1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en-US" altLang="zh-CN" b="1" i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i="0" baseline="7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endParaRPr lang="zh-CN" altLang="en-US" b="1" i="0" baseline="70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float</a:t>
            </a:r>
            <a:r>
              <a:rPr lang="zh-CN" altLang="en-US" dirty="0"/>
              <a:t>型与真值之间的变换流程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47462" y="1301800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浮点数真值    十进制数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47461" y="5699005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单精度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 32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47462" y="1863890"/>
            <a:ext cx="3208902" cy="1007486"/>
            <a:chOff x="1883962" y="1863890"/>
            <a:chExt cx="3208902" cy="1007486"/>
          </a:xfrm>
        </p:grpSpPr>
        <p:sp>
          <p:nvSpPr>
            <p:cNvPr id="21" name="矩形 20"/>
            <p:cNvSpPr/>
            <p:nvPr/>
          </p:nvSpPr>
          <p:spPr>
            <a:xfrm>
              <a:off x="1883962" y="2401101"/>
              <a:ext cx="3208902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×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>
              <a:off x="3383978" y="1863890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947461" y="2945433"/>
            <a:ext cx="3208903" cy="1025244"/>
            <a:chOff x="1883961" y="2945433"/>
            <a:chExt cx="3208903" cy="1025244"/>
          </a:xfrm>
        </p:grpSpPr>
        <p:sp>
          <p:nvSpPr>
            <p:cNvPr id="23" name="矩形 22"/>
            <p:cNvSpPr/>
            <p:nvPr/>
          </p:nvSpPr>
          <p:spPr>
            <a:xfrm>
              <a:off x="1883961" y="3500402"/>
              <a:ext cx="3208903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 = e +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下箭头 28"/>
            <p:cNvSpPr/>
            <p:nvPr/>
          </p:nvSpPr>
          <p:spPr>
            <a:xfrm>
              <a:off x="3353683" y="2945433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947461" y="4050126"/>
            <a:ext cx="3208903" cy="1009516"/>
            <a:chOff x="1883961" y="4050126"/>
            <a:chExt cx="3208903" cy="1009516"/>
          </a:xfrm>
        </p:grpSpPr>
        <p:sp>
          <p:nvSpPr>
            <p:cNvPr id="25" name="矩形 24"/>
            <p:cNvSpPr/>
            <p:nvPr/>
          </p:nvSpPr>
          <p:spPr>
            <a:xfrm>
              <a:off x="1883961" y="4589367"/>
              <a:ext cx="3208903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3346539" y="405012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下箭头 30"/>
          <p:cNvSpPr/>
          <p:nvPr/>
        </p:nvSpPr>
        <p:spPr>
          <a:xfrm>
            <a:off x="3402895" y="5143244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5759670" y="4588258"/>
            <a:ext cx="4547427" cy="1030060"/>
            <a:chOff x="5696170" y="4588258"/>
            <a:chExt cx="4547427" cy="1030060"/>
          </a:xfrm>
        </p:grpSpPr>
        <p:sp>
          <p:nvSpPr>
            <p:cNvPr id="26" name="矩形 25"/>
            <p:cNvSpPr/>
            <p:nvPr/>
          </p:nvSpPr>
          <p:spPr>
            <a:xfrm>
              <a:off x="5696170" y="4588258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位二进制中提取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下箭头 35"/>
            <p:cNvSpPr/>
            <p:nvPr/>
          </p:nvSpPr>
          <p:spPr>
            <a:xfrm flipV="1">
              <a:off x="7819964" y="512706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759670" y="3500178"/>
            <a:ext cx="4547427" cy="1030047"/>
            <a:chOff x="5696170" y="3500178"/>
            <a:chExt cx="4547427" cy="1030047"/>
          </a:xfrm>
        </p:grpSpPr>
        <p:sp>
          <p:nvSpPr>
            <p:cNvPr id="24" name="矩形 23"/>
            <p:cNvSpPr/>
            <p:nvPr/>
          </p:nvSpPr>
          <p:spPr>
            <a:xfrm>
              <a:off x="5696170" y="3500178"/>
              <a:ext cx="4547427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下箭头 36"/>
            <p:cNvSpPr/>
            <p:nvPr/>
          </p:nvSpPr>
          <p:spPr>
            <a:xfrm flipV="1">
              <a:off x="7819963" y="403897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59670" y="2401100"/>
            <a:ext cx="4547427" cy="1018968"/>
            <a:chOff x="5696170" y="2401100"/>
            <a:chExt cx="4547427" cy="1018968"/>
          </a:xfrm>
        </p:grpSpPr>
        <p:sp>
          <p:nvSpPr>
            <p:cNvPr id="22" name="矩形 21"/>
            <p:cNvSpPr/>
            <p:nvPr/>
          </p:nvSpPr>
          <p:spPr>
            <a:xfrm>
              <a:off x="5696170" y="2401100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计算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1.M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，按权展开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下箭头 37"/>
            <p:cNvSpPr/>
            <p:nvPr/>
          </p:nvSpPr>
          <p:spPr>
            <a:xfrm flipV="1">
              <a:off x="7819961" y="292881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下箭头 38"/>
          <p:cNvSpPr/>
          <p:nvPr/>
        </p:nvSpPr>
        <p:spPr>
          <a:xfrm flipV="1">
            <a:off x="7883461" y="1863782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0962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>
          <a:xfrm>
            <a:off x="440055" y="-96520"/>
            <a:ext cx="9541510" cy="807085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 eaLnBrk="1" hangingPunct="1"/>
            <a:r>
              <a:rPr lang="zh-CN" altLang="zh-CN" sz="3555" dirty="0">
                <a:sym typeface="+mn-ea"/>
              </a:rPr>
              <a:t>浮点数转换</a:t>
            </a:r>
            <a:r>
              <a:rPr lang="zh-CN" altLang="en-US" sz="3555" dirty="0">
                <a:sym typeface="+mn-ea"/>
              </a:rPr>
              <a:t>实例（</a:t>
            </a:r>
            <a:r>
              <a:rPr lang="zh-CN" altLang="en-US" sz="3555" dirty="0">
                <a:solidFill>
                  <a:srgbClr val="FF0000"/>
                </a:solidFill>
                <a:sym typeface="+mn-ea"/>
              </a:rPr>
              <a:t>重点</a:t>
            </a:r>
            <a:r>
              <a:rPr lang="zh-CN" altLang="en-US" sz="3555" dirty="0">
                <a:sym typeface="+mn-ea"/>
              </a:rPr>
              <a:t>）</a:t>
            </a:r>
            <a:br>
              <a:rPr lang="zh-CN" altLang="en-US" sz="3555" dirty="0"/>
            </a:br>
            <a:endParaRPr lang="en-US" altLang="zh-CN" sz="3555" dirty="0"/>
          </a:p>
        </p:txBody>
      </p:sp>
      <p:sp>
        <p:nvSpPr>
          <p:cNvPr id="78851" name="Rectangle 3"/>
          <p:cNvSpPr>
            <a:spLocks noGrp="1"/>
          </p:cNvSpPr>
          <p:nvPr>
            <p:ph idx="1"/>
          </p:nvPr>
        </p:nvSpPr>
        <p:spPr>
          <a:xfrm>
            <a:off x="440055" y="710565"/>
            <a:ext cx="10617835" cy="5887085"/>
          </a:xfrm>
        </p:spPr>
        <p:txBody>
          <a:bodyPr vert="horz" wrap="square" lIns="91440" tIns="45720" rIns="91440" bIns="45720" anchor="t" anchorCtr="0"/>
          <a:p>
            <a:pPr eaLnBrk="1" hangingPunct="1">
              <a:spcAft>
                <a:spcPct val="20000"/>
              </a:spcAft>
            </a:pPr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1] </a:t>
            </a:r>
            <a:r>
              <a:rPr lang="zh-CN" altLang="en-US" dirty="0"/>
              <a:t>若浮点数ｘ的</a:t>
            </a:r>
            <a:r>
              <a:rPr lang="en-US" altLang="zh-CN" dirty="0"/>
              <a:t>754</a:t>
            </a:r>
            <a:r>
              <a:rPr lang="zh-CN" altLang="en-US" dirty="0"/>
              <a:t>标准存储格式为</a:t>
            </a:r>
            <a:r>
              <a:rPr lang="en-US" altLang="zh-CN" dirty="0"/>
              <a:t>(41360000)</a:t>
            </a:r>
            <a:r>
              <a:rPr lang="en-US" altLang="zh-CN" baseline="-25000" dirty="0"/>
              <a:t>16</a:t>
            </a:r>
            <a:r>
              <a:rPr lang="zh-CN" altLang="en-US" dirty="0"/>
              <a:t>，求其浮点数的十进制数值。 </a:t>
            </a:r>
            <a:endParaRPr lang="zh-CN" altLang="en-US" dirty="0"/>
          </a:p>
          <a:p>
            <a:pPr eaLnBrk="1" hangingPunct="1">
              <a:spcAft>
                <a:spcPct val="20000"/>
              </a:spcAft>
            </a:pPr>
            <a:r>
              <a:rPr lang="zh-CN" altLang="en-US" dirty="0"/>
              <a:t>解：</a:t>
            </a:r>
            <a:endParaRPr lang="zh-CN" altLang="en-US" dirty="0"/>
          </a:p>
          <a:p>
            <a:pPr lvl="1" indent="-264795" eaLnBrk="1" hangingPunct="1">
              <a:spcAft>
                <a:spcPct val="20000"/>
              </a:spcAft>
            </a:pPr>
            <a:r>
              <a:rPr lang="en-US" altLang="zh-CN" sz="2200" dirty="0"/>
              <a:t> (41360000)</a:t>
            </a:r>
            <a:r>
              <a:rPr lang="en-US" altLang="zh-CN" sz="2200" baseline="-25000" dirty="0"/>
              <a:t>16 </a:t>
            </a:r>
            <a:r>
              <a:rPr lang="en-US" altLang="zh-CN" sz="2200" dirty="0"/>
              <a:t>= </a:t>
            </a:r>
            <a:r>
              <a:rPr lang="en-US" altLang="zh-CN" sz="2200" dirty="0">
                <a:solidFill>
                  <a:srgbClr val="FF0000"/>
                </a:solidFill>
              </a:rPr>
              <a:t>0</a:t>
            </a:r>
            <a:r>
              <a:rPr lang="en-US" altLang="zh-CN" sz="2200" dirty="0">
                <a:solidFill>
                  <a:srgbClr val="006600"/>
                </a:solidFill>
              </a:rPr>
              <a:t>100</a:t>
            </a: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006600"/>
                </a:solidFill>
              </a:rPr>
              <a:t>0001 0</a:t>
            </a:r>
            <a:r>
              <a:rPr lang="en-US" altLang="zh-CN" sz="2200" dirty="0">
                <a:solidFill>
                  <a:srgbClr val="FF00FF"/>
                </a:solidFill>
              </a:rPr>
              <a:t>011</a:t>
            </a: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FF00FF"/>
                </a:solidFill>
              </a:rPr>
              <a:t>0110 0000 0000 0000 0000</a:t>
            </a:r>
            <a:endParaRPr lang="en-US" altLang="zh-CN" sz="2200" dirty="0">
              <a:solidFill>
                <a:srgbClr val="FF00FF"/>
              </a:solidFill>
            </a:endParaRPr>
          </a:p>
          <a:p>
            <a:pPr lvl="1" indent="-264795" eaLnBrk="1" hangingPunct="1">
              <a:spcAft>
                <a:spcPct val="20000"/>
              </a:spcAft>
            </a:pPr>
            <a:endParaRPr lang="en-US" altLang="zh-CN" sz="2200" dirty="0">
              <a:solidFill>
                <a:srgbClr val="FF00FF"/>
              </a:solidFill>
            </a:endParaRPr>
          </a:p>
          <a:p>
            <a:pPr lvl="1" indent="-264795" eaLnBrk="1" hangingPunct="1">
              <a:spcAft>
                <a:spcPct val="20000"/>
              </a:spcAft>
            </a:pPr>
            <a:r>
              <a:rPr lang="zh-CN" altLang="en-US" dirty="0"/>
              <a:t>指数</a:t>
            </a:r>
            <a:r>
              <a:rPr lang="en-US" altLang="zh-CN" dirty="0"/>
              <a:t>e=E-127= </a:t>
            </a:r>
            <a:r>
              <a:rPr lang="en-US" altLang="zh-CN" dirty="0">
                <a:solidFill>
                  <a:srgbClr val="006600"/>
                </a:solidFill>
              </a:rPr>
              <a:t>1000 0010</a:t>
            </a:r>
            <a:r>
              <a:rPr lang="en-US" altLang="zh-CN" dirty="0"/>
              <a:t> </a:t>
            </a:r>
            <a:r>
              <a:rPr lang="zh-CN" altLang="en-US" dirty="0"/>
              <a:t>－ </a:t>
            </a:r>
            <a:r>
              <a:rPr lang="en-US" altLang="zh-CN" dirty="0"/>
              <a:t>0111 1111=0000 0011=3</a:t>
            </a:r>
            <a:endParaRPr lang="en-US" altLang="zh-CN" dirty="0"/>
          </a:p>
          <a:p>
            <a:pPr lvl="1" indent="-264795" eaLnBrk="1" hangingPunct="1">
              <a:spcAft>
                <a:spcPct val="20000"/>
              </a:spcAft>
            </a:pPr>
            <a:r>
              <a:rPr lang="zh-CN" altLang="en-US" dirty="0"/>
              <a:t>尾数</a:t>
            </a:r>
            <a:r>
              <a:rPr lang="en-US" altLang="zh-CN" dirty="0">
                <a:solidFill>
                  <a:srgbClr val="006600"/>
                </a:solidFill>
              </a:rPr>
              <a:t>1</a:t>
            </a:r>
            <a:r>
              <a:rPr lang="en-US" altLang="zh-CN" dirty="0"/>
              <a:t>.M=</a:t>
            </a:r>
            <a:r>
              <a:rPr lang="en-US" altLang="zh-CN" dirty="0">
                <a:solidFill>
                  <a:srgbClr val="006600"/>
                </a:solidFill>
              </a:rPr>
              <a:t>1</a:t>
            </a:r>
            <a:r>
              <a:rPr lang="en-US" altLang="zh-CN" dirty="0"/>
              <a:t>.</a:t>
            </a:r>
            <a:r>
              <a:rPr lang="en-US" altLang="zh-CN" dirty="0">
                <a:solidFill>
                  <a:srgbClr val="FF00FF"/>
                </a:solidFill>
              </a:rPr>
              <a:t>011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FF"/>
                </a:solidFill>
              </a:rPr>
              <a:t>0110 0000 0000 0000 0000</a:t>
            </a:r>
            <a:r>
              <a:rPr lang="en-US" altLang="zh-CN" dirty="0"/>
              <a:t>=1.011011</a:t>
            </a:r>
            <a:endParaRPr lang="en-US" altLang="zh-CN" dirty="0"/>
          </a:p>
          <a:p>
            <a:pPr lvl="1" indent="-264795" eaLnBrk="1" hangingPunct="1">
              <a:spcAft>
                <a:spcPct val="20000"/>
              </a:spcAft>
            </a:pPr>
            <a:r>
              <a:rPr lang="zh-CN" altLang="en-US" dirty="0"/>
              <a:t>浮点数  </a:t>
            </a:r>
            <a:r>
              <a:rPr lang="en-US" altLang="zh-CN" dirty="0"/>
              <a:t>N   =</a:t>
            </a:r>
            <a:r>
              <a:rPr lang="zh-CN" altLang="en-US" dirty="0"/>
              <a:t>（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  <a:r>
              <a:rPr lang="en-US" altLang="zh-CN" baseline="30000" dirty="0"/>
              <a:t>S</a:t>
            </a:r>
            <a:r>
              <a:rPr lang="en-US" altLang="zh-CN" dirty="0"/>
              <a:t>×</a:t>
            </a:r>
            <a:r>
              <a:rPr lang="zh-CN" altLang="en-US" dirty="0"/>
              <a:t>（</a:t>
            </a:r>
            <a:r>
              <a:rPr lang="en-US" altLang="zh-CN" dirty="0"/>
              <a:t>1.M</a:t>
            </a:r>
            <a:r>
              <a:rPr lang="zh-CN" altLang="en-US" dirty="0"/>
              <a:t>）</a:t>
            </a:r>
            <a:r>
              <a:rPr lang="en-US" altLang="zh-CN" dirty="0"/>
              <a:t>×2</a:t>
            </a:r>
            <a:r>
              <a:rPr lang="en-US" altLang="zh-CN" baseline="30000" dirty="0"/>
              <a:t>e</a:t>
            </a:r>
            <a:br>
              <a:rPr lang="en-US" altLang="zh-CN" baseline="30000" dirty="0"/>
            </a:br>
            <a:r>
              <a:rPr lang="en-US" altLang="zh-CN" baseline="30000" dirty="0"/>
              <a:t>	 	</a:t>
            </a:r>
            <a:r>
              <a:rPr lang="en-US" altLang="zh-CN" dirty="0"/>
              <a:t>= </a:t>
            </a:r>
            <a:r>
              <a:rPr lang="zh-CN" altLang="en-US" dirty="0"/>
              <a:t>（</a:t>
            </a:r>
            <a:r>
              <a:rPr lang="en-US" altLang="zh-CN" dirty="0"/>
              <a:t>-1</a:t>
            </a:r>
            <a:r>
              <a:rPr lang="zh-CN" altLang="en-US" dirty="0"/>
              <a:t>）</a:t>
            </a:r>
            <a:r>
              <a:rPr lang="en-US" altLang="zh-CN" baseline="30000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×</a:t>
            </a:r>
            <a:r>
              <a:rPr lang="zh-CN" altLang="en-US" dirty="0"/>
              <a:t>（</a:t>
            </a:r>
            <a:r>
              <a:rPr lang="en-US" altLang="zh-CN" dirty="0"/>
              <a:t>1. 011011</a:t>
            </a:r>
            <a:r>
              <a:rPr lang="zh-CN" altLang="en-US" dirty="0"/>
              <a:t>）</a:t>
            </a:r>
            <a:r>
              <a:rPr lang="en-US" altLang="zh-CN" dirty="0"/>
              <a:t>×2</a:t>
            </a:r>
            <a:r>
              <a:rPr lang="en-US" altLang="zh-CN" baseline="30000" dirty="0"/>
              <a:t>3</a:t>
            </a:r>
            <a:br>
              <a:rPr lang="en-US" altLang="zh-CN" baseline="30000" dirty="0"/>
            </a:br>
            <a:r>
              <a:rPr lang="en-US" altLang="zh-CN" baseline="30000" dirty="0"/>
              <a:t>	</a:t>
            </a:r>
            <a:r>
              <a:rPr lang="en-US" altLang="zh-CN" dirty="0"/>
              <a:t>        	= (11.375)</a:t>
            </a:r>
            <a:r>
              <a:rPr lang="en-US" altLang="zh-CN" baseline="-20000" dirty="0"/>
              <a:t>10</a:t>
            </a:r>
            <a:endParaRPr lang="en-US" altLang="zh-CN" baseline="-20000" dirty="0"/>
          </a:p>
        </p:txBody>
      </p:sp>
      <p:sp>
        <p:nvSpPr>
          <p:cNvPr id="78852" name="Line 4"/>
          <p:cNvSpPr/>
          <p:nvPr/>
        </p:nvSpPr>
        <p:spPr>
          <a:xfrm>
            <a:off x="3581083" y="2969260"/>
            <a:ext cx="0" cy="2159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8853" name="Text Box 5"/>
          <p:cNvSpPr txBox="1"/>
          <p:nvPr/>
        </p:nvSpPr>
        <p:spPr>
          <a:xfrm>
            <a:off x="3176270" y="3229610"/>
            <a:ext cx="863600" cy="39878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数符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4" name="AutoShape 6"/>
          <p:cNvSpPr/>
          <p:nvPr/>
        </p:nvSpPr>
        <p:spPr>
          <a:xfrm rot="5400000">
            <a:off x="4177983" y="2482533"/>
            <a:ext cx="228600" cy="1204912"/>
          </a:xfrm>
          <a:prstGeom prst="rightBrace">
            <a:avLst>
              <a:gd name="adj1" fmla="val 43899"/>
              <a:gd name="adj2" fmla="val 5006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p>
            <a:pPr defTabSz="914400">
              <a:buClrTx/>
              <a:buFontTx/>
              <a:tabLst>
                <a:tab pos="0" algn="l"/>
              </a:tabLs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5" name="Text Box 7"/>
          <p:cNvSpPr txBox="1"/>
          <p:nvPr/>
        </p:nvSpPr>
        <p:spPr>
          <a:xfrm>
            <a:off x="4183063" y="3229610"/>
            <a:ext cx="865187" cy="39878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阶码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6" name="AutoShape 8"/>
          <p:cNvSpPr/>
          <p:nvPr/>
        </p:nvSpPr>
        <p:spPr>
          <a:xfrm rot="5400000">
            <a:off x="6961823" y="1193483"/>
            <a:ext cx="228600" cy="3759200"/>
          </a:xfrm>
          <a:prstGeom prst="rightBrace">
            <a:avLst>
              <a:gd name="adj1" fmla="val 136960"/>
              <a:gd name="adj2" fmla="val 5006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p>
            <a:pPr defTabSz="914400">
              <a:buClrTx/>
              <a:buFontTx/>
              <a:tabLst>
                <a:tab pos="0" algn="l"/>
              </a:tabLst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7" name="Text Box 9"/>
          <p:cNvSpPr txBox="1"/>
          <p:nvPr/>
        </p:nvSpPr>
        <p:spPr>
          <a:xfrm>
            <a:off x="6390958" y="3229610"/>
            <a:ext cx="1087437" cy="39878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>
            <a:spAutoFit/>
          </a:bodyPr>
          <a:p>
            <a:pPr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尾数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char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48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charRg st="48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51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charRg st="51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107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851">
                                            <p:txEl>
                                              <p:charRg st="107" end="1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152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8851">
                                            <p:txEl>
                                              <p:charRg st="152" end="1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198" end="2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8851">
                                            <p:txEl>
                                              <p:charRg st="198" end="2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  <p:bldP spid="78853" grpId="0"/>
      <p:bldP spid="78854" grpId="0" bldLvl="0" animBg="1"/>
      <p:bldP spid="78855" grpId="0"/>
      <p:bldP spid="78856" grpId="0" bldLvl="0" animBg="1"/>
      <p:bldP spid="7885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1986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>
          <a:xfrm>
            <a:off x="494030" y="-317"/>
            <a:ext cx="8229600" cy="79057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zh-CN" sz="3400" dirty="0">
                <a:sym typeface="+mn-ea"/>
              </a:rPr>
              <a:t>浮点数转换</a:t>
            </a:r>
            <a:r>
              <a:rPr lang="zh-CN" altLang="en-US" sz="3400" dirty="0">
                <a:sym typeface="+mn-ea"/>
              </a:rPr>
              <a:t>实例（</a:t>
            </a:r>
            <a:r>
              <a:rPr lang="zh-CN" altLang="en-US" sz="3400" dirty="0">
                <a:solidFill>
                  <a:srgbClr val="FF0000"/>
                </a:solidFill>
                <a:sym typeface="+mn-ea"/>
              </a:rPr>
              <a:t>重点</a:t>
            </a:r>
            <a:r>
              <a:rPr lang="zh-CN" altLang="en-US" sz="3400" dirty="0">
                <a:sym typeface="+mn-ea"/>
              </a:rPr>
              <a:t>）</a:t>
            </a:r>
            <a:endParaRPr lang="zh-CN" altLang="en-US" sz="3400" dirty="0">
              <a:sym typeface="+mn-ea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559435" y="981075"/>
            <a:ext cx="9856470" cy="5400675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[</a:t>
            </a:r>
            <a:r>
              <a:rPr lang="zh-CN" altLang="en-US" dirty="0"/>
              <a:t>例</a:t>
            </a:r>
            <a:r>
              <a:rPr lang="en-US" altLang="zh-CN" dirty="0"/>
              <a:t>2] </a:t>
            </a:r>
            <a:r>
              <a:rPr lang="zh-CN" altLang="en-US" dirty="0"/>
              <a:t>将</a:t>
            </a:r>
            <a:r>
              <a:rPr lang="en-US" altLang="zh-CN" dirty="0"/>
              <a:t>(20.59375)</a:t>
            </a:r>
            <a:r>
              <a:rPr lang="en-US" altLang="zh-CN" baseline="-30000" dirty="0"/>
              <a:t>10</a:t>
            </a:r>
            <a:r>
              <a:rPr lang="zh-CN" altLang="en-US" dirty="0"/>
              <a:t>转换成</a:t>
            </a:r>
            <a:r>
              <a:rPr lang="en-US" altLang="zh-CN" dirty="0"/>
              <a:t>754</a:t>
            </a:r>
            <a:r>
              <a:rPr lang="zh-CN" altLang="en-US" dirty="0"/>
              <a:t>标准的</a:t>
            </a:r>
            <a:r>
              <a:rPr lang="en-US" altLang="zh-CN" dirty="0"/>
              <a:t>32</a:t>
            </a:r>
            <a:r>
              <a:rPr lang="zh-CN" altLang="en-US" dirty="0"/>
              <a:t>位浮点数的二进制存储格式。</a:t>
            </a:r>
            <a:endParaRPr lang="zh-CN" altLang="en-US" dirty="0"/>
          </a:p>
          <a:p>
            <a:pPr eaLnBrk="1" hangingPunct="1"/>
            <a:r>
              <a:rPr lang="zh-CN" altLang="en-US" dirty="0"/>
              <a:t>解：</a:t>
            </a:r>
            <a:endParaRPr lang="zh-CN" altLang="en-US" dirty="0"/>
          </a:p>
          <a:p>
            <a:pPr lvl="1" indent="-264795" eaLnBrk="1" hangingPunct="1"/>
            <a:r>
              <a:rPr lang="en-US" altLang="zh-CN" dirty="0"/>
              <a:t>(20.59375)</a:t>
            </a:r>
            <a:r>
              <a:rPr lang="en-US" altLang="zh-CN" baseline="-30000" dirty="0"/>
              <a:t>10</a:t>
            </a:r>
            <a:r>
              <a:rPr lang="zh-CN" altLang="en-US" dirty="0"/>
              <a:t>＝</a:t>
            </a:r>
            <a:r>
              <a:rPr lang="en-US" altLang="zh-CN" dirty="0"/>
              <a:t>(10100.10011)</a:t>
            </a:r>
            <a:r>
              <a:rPr lang="en-US" altLang="zh-CN" baseline="-30000" dirty="0"/>
              <a:t>2</a:t>
            </a:r>
            <a:endParaRPr lang="en-US" altLang="zh-CN" baseline="-30000" dirty="0"/>
          </a:p>
          <a:p>
            <a:pPr lvl="1" indent="-264795" eaLnBrk="1" hangingPunct="1"/>
            <a:r>
              <a:rPr lang="zh-CN" altLang="en-US" dirty="0">
                <a:solidFill>
                  <a:schemeClr val="tx1"/>
                </a:solidFill>
              </a:rPr>
              <a:t>将尾数规范为</a:t>
            </a:r>
            <a:r>
              <a:rPr lang="en-US" altLang="zh-CN" dirty="0">
                <a:solidFill>
                  <a:schemeClr val="tx1"/>
                </a:solidFill>
              </a:rPr>
              <a:t>1.M</a:t>
            </a:r>
            <a:r>
              <a:rPr lang="zh-CN" altLang="en-US" dirty="0">
                <a:solidFill>
                  <a:schemeClr val="tx1"/>
                </a:solidFill>
              </a:rPr>
              <a:t>的形式：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　  　　</a:t>
            </a:r>
            <a:r>
              <a:rPr lang="en-US" altLang="zh-CN" dirty="0">
                <a:solidFill>
                  <a:schemeClr val="tx1"/>
                </a:solidFill>
              </a:rPr>
              <a:t>10100.10011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1.010010011×2</a:t>
            </a:r>
            <a:r>
              <a:rPr lang="en-US" altLang="zh-CN" baseline="30000" dirty="0">
                <a:solidFill>
                  <a:schemeClr val="tx1"/>
                </a:solidFill>
              </a:rPr>
              <a:t>4</a:t>
            </a:r>
            <a:r>
              <a:rPr lang="zh-CN" altLang="en-US" baseline="30000" dirty="0">
                <a:solidFill>
                  <a:schemeClr val="tx1"/>
                </a:solidFill>
              </a:rPr>
              <a:t>　　　</a:t>
            </a:r>
            <a:r>
              <a:rPr lang="en-US" altLang="zh-CN" i="1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en-US" altLang="zh-CN" dirty="0">
              <a:solidFill>
                <a:schemeClr val="tx1"/>
              </a:solidFill>
            </a:endParaRPr>
          </a:p>
          <a:p>
            <a:pPr lvl="1" indent="-264795" algn="l" eaLnBrk="1" hangingPunct="1"/>
            <a:r>
              <a:rPr lang="zh-CN" altLang="en-US" dirty="0">
                <a:solidFill>
                  <a:schemeClr val="tx1"/>
                </a:solidFill>
              </a:rPr>
              <a:t>可得：</a:t>
            </a:r>
            <a:r>
              <a:rPr lang="en-US" altLang="zh-CN" dirty="0">
                <a:solidFill>
                  <a:schemeClr val="tx1"/>
                </a:solidFill>
              </a:rPr>
              <a:t>M </a:t>
            </a:r>
            <a:r>
              <a:rPr lang="zh-CN" altLang="en-US" dirty="0">
                <a:solidFill>
                  <a:schemeClr val="tx1"/>
                </a:solidFill>
              </a:rPr>
              <a:t>＝ </a:t>
            </a:r>
            <a:r>
              <a:rPr lang="en-US" altLang="zh-CN" dirty="0">
                <a:solidFill>
                  <a:schemeClr val="tx1"/>
                </a:solidFill>
              </a:rPr>
              <a:t>010010011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     s=0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　　　</a:t>
            </a:r>
            <a:r>
              <a:rPr lang="en-US" altLang="zh-CN" i="1" dirty="0">
                <a:solidFill>
                  <a:schemeClr val="tx1"/>
                </a:solidFill>
              </a:rPr>
              <a:t>E </a:t>
            </a:r>
            <a:r>
              <a:rPr lang="zh-CN" altLang="en-US" dirty="0">
                <a:solidFill>
                  <a:schemeClr val="tx1"/>
                </a:solidFill>
              </a:rPr>
              <a:t>＝ 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＋</a:t>
            </a:r>
            <a:r>
              <a:rPr lang="en-US" altLang="zh-CN" dirty="0">
                <a:solidFill>
                  <a:schemeClr val="tx1"/>
                </a:solidFill>
              </a:rPr>
              <a:t>127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131</a:t>
            </a:r>
            <a:r>
              <a:rPr lang="zh-CN" altLang="en-US" dirty="0">
                <a:solidFill>
                  <a:schemeClr val="tx1"/>
                </a:solidFill>
              </a:rPr>
              <a:t>＝</a:t>
            </a:r>
            <a:r>
              <a:rPr lang="en-US" altLang="zh-CN" dirty="0">
                <a:solidFill>
                  <a:schemeClr val="tx1"/>
                </a:solidFill>
              </a:rPr>
              <a:t>1000 0011</a:t>
            </a:r>
            <a:endParaRPr lang="en-US" altLang="zh-CN" dirty="0">
              <a:solidFill>
                <a:schemeClr val="tx1"/>
              </a:solidFill>
            </a:endParaRPr>
          </a:p>
          <a:p>
            <a:pPr lvl="1" indent="-264795" eaLnBrk="1" hangingPunct="1"/>
            <a:r>
              <a:rPr lang="zh-CN" altLang="en-US" dirty="0">
                <a:solidFill>
                  <a:schemeClr val="tx1"/>
                </a:solidFill>
              </a:rPr>
              <a:t>故，</a:t>
            </a: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位浮点数的</a:t>
            </a:r>
            <a:r>
              <a:rPr lang="en-US" altLang="zh-CN" dirty="0">
                <a:solidFill>
                  <a:schemeClr val="tx1"/>
                </a:solidFill>
              </a:rPr>
              <a:t>754</a:t>
            </a:r>
            <a:r>
              <a:rPr lang="zh-CN" altLang="en-US" dirty="0">
                <a:solidFill>
                  <a:schemeClr val="tx1"/>
                </a:solidFill>
              </a:rPr>
              <a:t>标准格式为：</a:t>
            </a:r>
            <a:endParaRPr lang="zh-CN" altLang="en-US" dirty="0">
              <a:solidFill>
                <a:schemeClr val="tx1"/>
              </a:solidFill>
            </a:endParaRPr>
          </a:p>
          <a:p>
            <a:pPr lvl="1" indent="-264795" eaLnBrk="1" hangingPunct="1">
              <a:buNone/>
            </a:pPr>
            <a:r>
              <a:rPr lang="zh-CN" altLang="en-US" sz="2200" dirty="0">
                <a:solidFill>
                  <a:srgbClr val="006600"/>
                </a:solidFill>
              </a:rPr>
              <a:t>  </a:t>
            </a:r>
            <a:r>
              <a:rPr lang="en-US" altLang="zh-CN" sz="2200" dirty="0">
                <a:solidFill>
                  <a:srgbClr val="CC0000"/>
                </a:solidFill>
              </a:rPr>
              <a:t>0</a:t>
            </a:r>
            <a:r>
              <a:rPr lang="en-US" altLang="zh-CN" sz="2200" dirty="0">
                <a:solidFill>
                  <a:srgbClr val="006600"/>
                </a:solidFill>
              </a:rPr>
              <a:t>100 0001</a:t>
            </a: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006600"/>
                </a:solidFill>
              </a:rPr>
              <a:t>1</a:t>
            </a:r>
            <a:r>
              <a:rPr lang="en-US" altLang="zh-CN" sz="2200" dirty="0">
                <a:solidFill>
                  <a:srgbClr val="FF00FF"/>
                </a:solidFill>
              </a:rPr>
              <a:t>010</a:t>
            </a: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FF00FF"/>
                </a:solidFill>
              </a:rPr>
              <a:t>0100 1100</a:t>
            </a:r>
            <a:r>
              <a:rPr lang="en-US" altLang="zh-CN" sz="2200" dirty="0"/>
              <a:t> </a:t>
            </a:r>
            <a:r>
              <a:rPr lang="en-US" altLang="zh-CN" sz="2200" dirty="0">
                <a:solidFill>
                  <a:srgbClr val="FF00FF"/>
                </a:solidFill>
              </a:rPr>
              <a:t>0000 0000 0000</a:t>
            </a:r>
            <a:r>
              <a:rPr lang="zh-CN" altLang="en-US" sz="2200" dirty="0"/>
              <a:t>＝</a:t>
            </a:r>
            <a:r>
              <a:rPr lang="en-US" altLang="zh-CN" sz="2200" dirty="0"/>
              <a:t>(41A4C000)</a:t>
            </a:r>
            <a:r>
              <a:rPr lang="en-US" altLang="zh-CN" sz="2200" baseline="-30000" dirty="0"/>
              <a:t>16</a:t>
            </a:r>
            <a:r>
              <a:rPr lang="en-US" altLang="zh-CN" sz="2200" dirty="0"/>
              <a:t>  </a:t>
            </a:r>
            <a:endParaRPr lang="en-US" altLang="zh-CN" sz="2200" dirty="0"/>
          </a:p>
        </p:txBody>
      </p:sp>
      <p:sp>
        <p:nvSpPr>
          <p:cNvPr id="40963" name="Rectangle 2"/>
          <p:cNvSpPr>
            <a:spLocks noGrp="1"/>
          </p:cNvSpPr>
          <p:nvPr/>
        </p:nvSpPr>
        <p:spPr>
          <a:xfrm>
            <a:off x="494030" y="131445"/>
            <a:ext cx="9541510" cy="5283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endParaRPr lang="en-US" altLang="zh-CN" sz="355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charRg st="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43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charRg st="43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46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charRg st="46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74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875">
                                            <p:txEl>
                                              <p:charRg st="74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126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875">
                                            <p:txEl>
                                              <p:charRg st="126" end="1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187" end="2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9875">
                                            <p:txEl>
                                              <p:charRg st="187" end="2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206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875">
                                            <p:txEl>
                                              <p:charRg st="206" end="2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</a:rPr>
              <a:t>浮点数的表示范围与精度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566956"/>
          </a:xfrm>
        </p:spPr>
        <p:txBody>
          <a:bodyPr/>
          <a:lstStyle/>
          <a:p>
            <a:r>
              <a:rPr lang="zh-CN" altLang="zh-CN" dirty="0"/>
              <a:t>阶码越</a:t>
            </a:r>
            <a:r>
              <a:rPr lang="zh-CN" altLang="en-US" dirty="0"/>
              <a:t>长</a:t>
            </a:r>
            <a:r>
              <a:rPr lang="zh-CN" altLang="zh-CN" dirty="0"/>
              <a:t>，表示范围越大</a:t>
            </a:r>
            <a:r>
              <a:rPr lang="zh-CN" altLang="en-US" dirty="0"/>
              <a:t>，精度越高 </a:t>
            </a:r>
            <a:r>
              <a:rPr lang="en-US" altLang="zh-CN" dirty="0"/>
              <a:t>(</a:t>
            </a:r>
            <a:r>
              <a:rPr lang="zh-CN" altLang="en-US" dirty="0"/>
              <a:t>规格化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en-US" dirty="0"/>
              <a:t>阶码相同，</a:t>
            </a:r>
            <a:r>
              <a:rPr lang="zh-CN" altLang="zh-CN" dirty="0"/>
              <a:t>尾数</a:t>
            </a:r>
            <a:r>
              <a:rPr lang="zh-CN" altLang="en-US" dirty="0"/>
              <a:t>越长</a:t>
            </a:r>
            <a:r>
              <a:rPr lang="zh-CN" altLang="zh-CN" dirty="0"/>
              <a:t>，数据精度越高</a:t>
            </a:r>
            <a:endParaRPr lang="zh-CN" altLang="zh-CN" dirty="0"/>
          </a:p>
          <a:p>
            <a:r>
              <a:rPr lang="zh-CN" altLang="en-US" dirty="0"/>
              <a:t>浮点数</a:t>
            </a:r>
            <a:r>
              <a:rPr lang="zh-CN" altLang="zh-CN" dirty="0"/>
              <a:t>扩大</a:t>
            </a:r>
            <a:r>
              <a:rPr lang="zh-CN" altLang="en-US" dirty="0"/>
              <a:t>了</a:t>
            </a:r>
            <a:r>
              <a:rPr lang="zh-CN" altLang="zh-CN" dirty="0"/>
              <a:t>数值表示的范围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zh-CN" dirty="0"/>
              <a:t>未增加表示数值的个数</a:t>
            </a:r>
            <a:endParaRPr lang="zh-CN" altLang="zh-CN" dirty="0"/>
          </a:p>
          <a:p>
            <a:r>
              <a:rPr lang="zh-CN" altLang="zh-CN" dirty="0"/>
              <a:t>绝对值越大，浮点数分布越稀疏</a:t>
            </a:r>
            <a:r>
              <a:rPr lang="zh-CN" altLang="en-US" dirty="0"/>
              <a:t>，浮点数是离散空间</a:t>
            </a:r>
            <a:endParaRPr lang="en-US" altLang="zh-CN" dirty="0"/>
          </a:p>
          <a:p>
            <a:r>
              <a:rPr lang="zh-CN" altLang="en-US" dirty="0"/>
              <a:t>浮点运算不满足结合律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en-US" altLang="zh-CN" baseline="70000" dirty="0"/>
              <a:t>-126</a:t>
            </a:r>
            <a:r>
              <a:rPr lang="en-US" altLang="zh-CN" dirty="0"/>
              <a:t>+10</a:t>
            </a:r>
            <a:r>
              <a:rPr lang="en-US" altLang="zh-CN" baseline="70000" dirty="0"/>
              <a:t>20</a:t>
            </a:r>
            <a:r>
              <a:rPr lang="zh-CN" altLang="en-US" dirty="0"/>
              <a:t>）</a:t>
            </a:r>
            <a:r>
              <a:rPr lang="en-US" altLang="zh-CN" dirty="0"/>
              <a:t>-10</a:t>
            </a:r>
            <a:r>
              <a:rPr lang="en-US" altLang="zh-CN" baseline="70000" dirty="0"/>
              <a:t>20</a:t>
            </a:r>
            <a:r>
              <a:rPr lang="en-US" altLang="zh-CN" baseline="30000" dirty="0"/>
              <a:t> </a:t>
            </a:r>
            <a:r>
              <a:rPr lang="en-US" altLang="zh-CN" dirty="0"/>
              <a:t>= ?       2</a:t>
            </a:r>
            <a:r>
              <a:rPr lang="en-US" altLang="zh-CN" baseline="70000" dirty="0"/>
              <a:t>-126</a:t>
            </a:r>
            <a:r>
              <a:rPr lang="en-US" altLang="zh-CN" baseline="30000" dirty="0"/>
              <a:t> </a:t>
            </a:r>
            <a:r>
              <a:rPr lang="en-US" altLang="zh-CN" dirty="0"/>
              <a:t>+ (10</a:t>
            </a:r>
            <a:r>
              <a:rPr lang="en-US" altLang="zh-CN" baseline="70000" dirty="0"/>
              <a:t>20</a:t>
            </a:r>
            <a:r>
              <a:rPr lang="en-US" altLang="zh-CN" baseline="30000" dirty="0"/>
              <a:t> </a:t>
            </a:r>
            <a:r>
              <a:rPr lang="en-US" altLang="zh-CN" dirty="0"/>
              <a:t>- 10</a:t>
            </a:r>
            <a:r>
              <a:rPr lang="en-US" altLang="zh-CN" baseline="70000" dirty="0"/>
              <a:t>20</a:t>
            </a:r>
            <a:r>
              <a:rPr lang="en-US" altLang="zh-CN" dirty="0"/>
              <a:t>) =?</a:t>
            </a:r>
            <a:endParaRPr lang="en-US" altLang="zh-CN" dirty="0"/>
          </a:p>
        </p:txBody>
      </p:sp>
      <p:grpSp>
        <p:nvGrpSpPr>
          <p:cNvPr id="5" name="Group 66"/>
          <p:cNvGrpSpPr/>
          <p:nvPr/>
        </p:nvGrpSpPr>
        <p:grpSpPr bwMode="auto">
          <a:xfrm>
            <a:off x="2851321" y="4838332"/>
            <a:ext cx="6748463" cy="1287462"/>
            <a:chOff x="0" y="0"/>
            <a:chExt cx="4251" cy="811"/>
          </a:xfrm>
        </p:grpSpPr>
        <p:cxnSp>
          <p:nvCxnSpPr>
            <p:cNvPr id="6" name="直接箭头连接符 5"/>
            <p:cNvCxnSpPr>
              <a:cxnSpLocks noChangeShapeType="1"/>
            </p:cNvCxnSpPr>
            <p:nvPr/>
          </p:nvCxnSpPr>
          <p:spPr bwMode="auto">
            <a:xfrm>
              <a:off x="48" y="279"/>
              <a:ext cx="420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tailEnd type="arrow" w="med" len="med"/>
            </a:ln>
            <a:effectLst>
              <a:outerShdw dist="20000" dir="5400000" algn="ctr" rotWithShape="0">
                <a:srgbClr val="000000">
                  <a:alpha val="31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" name="Group 7"/>
            <p:cNvGrpSpPr/>
            <p:nvPr/>
          </p:nvGrpSpPr>
          <p:grpSpPr bwMode="auto">
            <a:xfrm>
              <a:off x="1138" y="0"/>
              <a:ext cx="907" cy="557"/>
              <a:chOff x="0" y="0"/>
              <a:chExt cx="1165250" cy="576064"/>
            </a:xfrm>
          </p:grpSpPr>
          <p:cxnSp>
            <p:nvCxnSpPr>
              <p:cNvPr id="54" name="直接连接符 54"/>
              <p:cNvCxnSpPr>
                <a:cxnSpLocks noChangeShapeType="1"/>
              </p:cNvCxnSpPr>
              <p:nvPr/>
            </p:nvCxnSpPr>
            <p:spPr bwMode="auto">
              <a:xfrm>
                <a:off x="-18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直接连接符 55"/>
              <p:cNvCxnSpPr>
                <a:cxnSpLocks noChangeShapeType="1"/>
              </p:cNvCxnSpPr>
              <p:nvPr/>
            </p:nvCxnSpPr>
            <p:spPr bwMode="auto">
              <a:xfrm>
                <a:off x="145173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直接连接符 56"/>
              <p:cNvCxnSpPr>
                <a:cxnSpLocks noChangeShapeType="1"/>
              </p:cNvCxnSpPr>
              <p:nvPr/>
            </p:nvCxnSpPr>
            <p:spPr bwMode="auto">
              <a:xfrm>
                <a:off x="291649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直接连接符 57"/>
              <p:cNvCxnSpPr>
                <a:cxnSpLocks noChangeShapeType="1"/>
              </p:cNvCxnSpPr>
              <p:nvPr/>
            </p:nvCxnSpPr>
            <p:spPr bwMode="auto">
              <a:xfrm>
                <a:off x="436841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直接连接符 58"/>
              <p:cNvCxnSpPr>
                <a:cxnSpLocks noChangeShapeType="1"/>
              </p:cNvCxnSpPr>
              <p:nvPr/>
            </p:nvCxnSpPr>
            <p:spPr bwMode="auto">
              <a:xfrm>
                <a:off x="582032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直接连接符 59"/>
              <p:cNvCxnSpPr>
                <a:cxnSpLocks noChangeShapeType="1"/>
              </p:cNvCxnSpPr>
              <p:nvPr/>
            </p:nvCxnSpPr>
            <p:spPr bwMode="auto">
              <a:xfrm>
                <a:off x="728508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" name="直接连接符 60"/>
              <p:cNvCxnSpPr>
                <a:cxnSpLocks noChangeShapeType="1"/>
              </p:cNvCxnSpPr>
              <p:nvPr/>
            </p:nvCxnSpPr>
            <p:spPr bwMode="auto">
              <a:xfrm>
                <a:off x="873700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直接连接符 61"/>
              <p:cNvCxnSpPr>
                <a:cxnSpLocks noChangeShapeType="1"/>
              </p:cNvCxnSpPr>
              <p:nvPr/>
            </p:nvCxnSpPr>
            <p:spPr bwMode="auto">
              <a:xfrm>
                <a:off x="1020176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直接连接符 62"/>
              <p:cNvCxnSpPr>
                <a:cxnSpLocks noChangeShapeType="1"/>
              </p:cNvCxnSpPr>
              <p:nvPr/>
            </p:nvCxnSpPr>
            <p:spPr bwMode="auto">
              <a:xfrm>
                <a:off x="1165367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" name="Group 17"/>
            <p:cNvGrpSpPr/>
            <p:nvPr/>
          </p:nvGrpSpPr>
          <p:grpSpPr bwMode="auto">
            <a:xfrm>
              <a:off x="2045" y="0"/>
              <a:ext cx="1814" cy="557"/>
              <a:chOff x="0" y="0"/>
              <a:chExt cx="1165250" cy="576064"/>
            </a:xfrm>
          </p:grpSpPr>
          <p:cxnSp>
            <p:nvCxnSpPr>
              <p:cNvPr id="45" name="直接连接符 45"/>
              <p:cNvCxnSpPr>
                <a:cxnSpLocks noChangeShapeType="1"/>
              </p:cNvCxnSpPr>
              <p:nvPr/>
            </p:nvCxnSpPr>
            <p:spPr bwMode="auto">
              <a:xfrm>
                <a:off x="57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直接连接符 46"/>
              <p:cNvCxnSpPr>
                <a:cxnSpLocks noChangeShapeType="1"/>
              </p:cNvCxnSpPr>
              <p:nvPr/>
            </p:nvCxnSpPr>
            <p:spPr bwMode="auto">
              <a:xfrm>
                <a:off x="145891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直接连接符 47"/>
              <p:cNvCxnSpPr>
                <a:cxnSpLocks noChangeShapeType="1"/>
              </p:cNvCxnSpPr>
              <p:nvPr/>
            </p:nvCxnSpPr>
            <p:spPr bwMode="auto">
              <a:xfrm>
                <a:off x="291082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直接连接符 48"/>
              <p:cNvCxnSpPr>
                <a:cxnSpLocks noChangeShapeType="1"/>
              </p:cNvCxnSpPr>
              <p:nvPr/>
            </p:nvCxnSpPr>
            <p:spPr bwMode="auto">
              <a:xfrm>
                <a:off x="436916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直接连接符 49"/>
              <p:cNvCxnSpPr>
                <a:cxnSpLocks noChangeShapeType="1"/>
              </p:cNvCxnSpPr>
              <p:nvPr/>
            </p:nvCxnSpPr>
            <p:spPr bwMode="auto">
              <a:xfrm>
                <a:off x="582750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" name="直接连接符 50"/>
              <p:cNvCxnSpPr>
                <a:cxnSpLocks noChangeShapeType="1"/>
              </p:cNvCxnSpPr>
              <p:nvPr/>
            </p:nvCxnSpPr>
            <p:spPr bwMode="auto">
              <a:xfrm>
                <a:off x="728583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" name="直接连接符 51"/>
              <p:cNvCxnSpPr>
                <a:cxnSpLocks noChangeShapeType="1"/>
              </p:cNvCxnSpPr>
              <p:nvPr/>
            </p:nvCxnSpPr>
            <p:spPr bwMode="auto">
              <a:xfrm>
                <a:off x="873774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" name="直接连接符 52"/>
              <p:cNvCxnSpPr>
                <a:cxnSpLocks noChangeShapeType="1"/>
              </p:cNvCxnSpPr>
              <p:nvPr/>
            </p:nvCxnSpPr>
            <p:spPr bwMode="auto">
              <a:xfrm>
                <a:off x="1019608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直接连接符 53"/>
              <p:cNvCxnSpPr>
                <a:cxnSpLocks noChangeShapeType="1"/>
              </p:cNvCxnSpPr>
              <p:nvPr/>
            </p:nvCxnSpPr>
            <p:spPr bwMode="auto">
              <a:xfrm>
                <a:off x="1165441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" name="Group 27"/>
            <p:cNvGrpSpPr/>
            <p:nvPr/>
          </p:nvGrpSpPr>
          <p:grpSpPr bwMode="auto">
            <a:xfrm>
              <a:off x="678" y="0"/>
              <a:ext cx="460" cy="557"/>
              <a:chOff x="0" y="0"/>
              <a:chExt cx="1165250" cy="576064"/>
            </a:xfrm>
          </p:grpSpPr>
          <p:cxnSp>
            <p:nvCxnSpPr>
              <p:cNvPr id="36" name="直接连接符 36"/>
              <p:cNvCxnSpPr>
                <a:cxnSpLocks noChangeShapeType="1"/>
              </p:cNvCxnSpPr>
              <p:nvPr/>
            </p:nvCxnSpPr>
            <p:spPr bwMode="auto">
              <a:xfrm>
                <a:off x="-41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直接连接符 37"/>
              <p:cNvCxnSpPr>
                <a:cxnSpLocks noChangeShapeType="1"/>
              </p:cNvCxnSpPr>
              <p:nvPr/>
            </p:nvCxnSpPr>
            <p:spPr bwMode="auto">
              <a:xfrm>
                <a:off x="144348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直接连接符 38"/>
              <p:cNvCxnSpPr>
                <a:cxnSpLocks noChangeShapeType="1"/>
              </p:cNvCxnSpPr>
              <p:nvPr/>
            </p:nvCxnSpPr>
            <p:spPr bwMode="auto">
              <a:xfrm>
                <a:off x="291271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直接连接符 39"/>
              <p:cNvCxnSpPr>
                <a:cxnSpLocks noChangeShapeType="1"/>
              </p:cNvCxnSpPr>
              <p:nvPr/>
            </p:nvCxnSpPr>
            <p:spPr bwMode="auto">
              <a:xfrm>
                <a:off x="435662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直接连接符 40"/>
              <p:cNvCxnSpPr>
                <a:cxnSpLocks noChangeShapeType="1"/>
              </p:cNvCxnSpPr>
              <p:nvPr/>
            </p:nvCxnSpPr>
            <p:spPr bwMode="auto">
              <a:xfrm>
                <a:off x="582586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" name="直接连接符 41"/>
              <p:cNvCxnSpPr>
                <a:cxnSpLocks noChangeShapeType="1"/>
              </p:cNvCxnSpPr>
              <p:nvPr/>
            </p:nvCxnSpPr>
            <p:spPr bwMode="auto">
              <a:xfrm>
                <a:off x="726975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直接连接符 42"/>
              <p:cNvCxnSpPr>
                <a:cxnSpLocks noChangeShapeType="1"/>
              </p:cNvCxnSpPr>
              <p:nvPr/>
            </p:nvCxnSpPr>
            <p:spPr bwMode="auto">
              <a:xfrm>
                <a:off x="873899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" name="直接连接符 43"/>
              <p:cNvCxnSpPr>
                <a:cxnSpLocks noChangeShapeType="1"/>
              </p:cNvCxnSpPr>
              <p:nvPr/>
            </p:nvCxnSpPr>
            <p:spPr bwMode="auto">
              <a:xfrm>
                <a:off x="1018290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直接连接符 44"/>
              <p:cNvCxnSpPr>
                <a:cxnSpLocks noChangeShapeType="1"/>
              </p:cNvCxnSpPr>
              <p:nvPr/>
            </p:nvCxnSpPr>
            <p:spPr bwMode="auto">
              <a:xfrm>
                <a:off x="1165213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37"/>
            <p:cNvGrpSpPr/>
            <p:nvPr/>
          </p:nvGrpSpPr>
          <p:grpSpPr bwMode="auto">
            <a:xfrm>
              <a:off x="216" y="0"/>
              <a:ext cx="235" cy="557"/>
              <a:chOff x="0" y="0"/>
              <a:chExt cx="1165250" cy="576064"/>
            </a:xfrm>
          </p:grpSpPr>
          <p:cxnSp>
            <p:nvCxnSpPr>
              <p:cNvPr id="27" name="直接连接符 27"/>
              <p:cNvCxnSpPr>
                <a:cxnSpLocks noChangeShapeType="1"/>
              </p:cNvCxnSpPr>
              <p:nvPr/>
            </p:nvCxnSpPr>
            <p:spPr bwMode="auto">
              <a:xfrm>
                <a:off x="368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直接连接符 28"/>
              <p:cNvCxnSpPr>
                <a:cxnSpLocks noChangeShapeType="1"/>
              </p:cNvCxnSpPr>
              <p:nvPr/>
            </p:nvCxnSpPr>
            <p:spPr bwMode="auto">
              <a:xfrm>
                <a:off x="144131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直接连接符 29"/>
              <p:cNvCxnSpPr>
                <a:cxnSpLocks noChangeShapeType="1"/>
              </p:cNvCxnSpPr>
              <p:nvPr/>
            </p:nvCxnSpPr>
            <p:spPr bwMode="auto">
              <a:xfrm>
                <a:off x="292853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直接连接符 30"/>
              <p:cNvCxnSpPr>
                <a:cxnSpLocks noChangeShapeType="1"/>
              </p:cNvCxnSpPr>
              <p:nvPr/>
            </p:nvCxnSpPr>
            <p:spPr bwMode="auto">
              <a:xfrm>
                <a:off x="436619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直接连接符 31"/>
              <p:cNvCxnSpPr>
                <a:cxnSpLocks noChangeShapeType="1"/>
              </p:cNvCxnSpPr>
              <p:nvPr/>
            </p:nvCxnSpPr>
            <p:spPr bwMode="auto">
              <a:xfrm>
                <a:off x="580381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直接连接符 32"/>
              <p:cNvCxnSpPr>
                <a:cxnSpLocks noChangeShapeType="1"/>
              </p:cNvCxnSpPr>
              <p:nvPr/>
            </p:nvCxnSpPr>
            <p:spPr bwMode="auto">
              <a:xfrm>
                <a:off x="729103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直接连接符 33"/>
              <p:cNvCxnSpPr>
                <a:cxnSpLocks noChangeShapeType="1"/>
              </p:cNvCxnSpPr>
              <p:nvPr/>
            </p:nvCxnSpPr>
            <p:spPr bwMode="auto">
              <a:xfrm>
                <a:off x="872869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直接连接符 34"/>
              <p:cNvCxnSpPr>
                <a:cxnSpLocks noChangeShapeType="1"/>
              </p:cNvCxnSpPr>
              <p:nvPr/>
            </p:nvCxnSpPr>
            <p:spPr bwMode="auto">
              <a:xfrm>
                <a:off x="1021590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直接连接符 35"/>
              <p:cNvCxnSpPr>
                <a:cxnSpLocks noChangeShapeType="1"/>
              </p:cNvCxnSpPr>
              <p:nvPr/>
            </p:nvCxnSpPr>
            <p:spPr bwMode="auto">
              <a:xfrm>
                <a:off x="1165353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47"/>
            <p:cNvGrpSpPr/>
            <p:nvPr/>
          </p:nvGrpSpPr>
          <p:grpSpPr bwMode="auto">
            <a:xfrm>
              <a:off x="451" y="0"/>
              <a:ext cx="227" cy="557"/>
              <a:chOff x="0" y="0"/>
              <a:chExt cx="1165250" cy="576064"/>
            </a:xfrm>
          </p:grpSpPr>
          <p:cxnSp>
            <p:nvCxnSpPr>
              <p:cNvPr id="18" name="直接连接符 18"/>
              <p:cNvCxnSpPr>
                <a:cxnSpLocks noChangeShapeType="1"/>
              </p:cNvCxnSpPr>
              <p:nvPr/>
            </p:nvCxnSpPr>
            <p:spPr bwMode="auto">
              <a:xfrm>
                <a:off x="100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直接连接符 19"/>
              <p:cNvCxnSpPr>
                <a:cxnSpLocks noChangeShapeType="1"/>
              </p:cNvCxnSpPr>
              <p:nvPr/>
            </p:nvCxnSpPr>
            <p:spPr bwMode="auto">
              <a:xfrm>
                <a:off x="143808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直接连接符 20"/>
              <p:cNvCxnSpPr>
                <a:cxnSpLocks noChangeShapeType="1"/>
              </p:cNvCxnSpPr>
              <p:nvPr/>
            </p:nvCxnSpPr>
            <p:spPr bwMode="auto">
              <a:xfrm>
                <a:off x="292650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直接连接符 21"/>
              <p:cNvCxnSpPr>
                <a:cxnSpLocks noChangeShapeType="1"/>
              </p:cNvCxnSpPr>
              <p:nvPr/>
            </p:nvCxnSpPr>
            <p:spPr bwMode="auto">
              <a:xfrm>
                <a:off x="436358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直接连接符 22"/>
              <p:cNvCxnSpPr>
                <a:cxnSpLocks noChangeShapeType="1"/>
              </p:cNvCxnSpPr>
              <p:nvPr/>
            </p:nvCxnSpPr>
            <p:spPr bwMode="auto">
              <a:xfrm>
                <a:off x="580066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直接连接符 23"/>
              <p:cNvCxnSpPr>
                <a:cxnSpLocks noChangeShapeType="1"/>
              </p:cNvCxnSpPr>
              <p:nvPr/>
            </p:nvCxnSpPr>
            <p:spPr bwMode="auto">
              <a:xfrm>
                <a:off x="728905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直接连接符 24"/>
              <p:cNvCxnSpPr>
                <a:cxnSpLocks noChangeShapeType="1"/>
              </p:cNvCxnSpPr>
              <p:nvPr/>
            </p:nvCxnSpPr>
            <p:spPr bwMode="auto">
              <a:xfrm>
                <a:off x="872613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直接连接符 25"/>
              <p:cNvCxnSpPr>
                <a:cxnSpLocks noChangeShapeType="1"/>
              </p:cNvCxnSpPr>
              <p:nvPr/>
            </p:nvCxnSpPr>
            <p:spPr bwMode="auto">
              <a:xfrm>
                <a:off x="1021455" y="107613"/>
                <a:ext cx="0" cy="360647"/>
              </a:xfrm>
              <a:prstGeom prst="line">
                <a:avLst/>
              </a:prstGeom>
              <a:noFill/>
              <a:ln w="9525">
                <a:solidFill>
                  <a:srgbClr val="9FAEB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直接连接符 26"/>
              <p:cNvCxnSpPr>
                <a:cxnSpLocks noChangeShapeType="1"/>
              </p:cNvCxnSpPr>
              <p:nvPr/>
            </p:nvCxnSpPr>
            <p:spPr bwMode="auto">
              <a:xfrm>
                <a:off x="1165163" y="0"/>
                <a:ext cx="0" cy="575873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0" y="557"/>
              <a:ext cx="236" cy="2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>
                  <a:solidFill>
                    <a:srgbClr val="FF0000"/>
                  </a:solidFill>
                </a:rPr>
                <a:t>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3"/>
            <p:cNvSpPr txBox="1">
              <a:spLocks noChangeArrowheads="1"/>
            </p:cNvSpPr>
            <p:nvPr/>
          </p:nvSpPr>
          <p:spPr bwMode="auto">
            <a:xfrm>
              <a:off x="192" y="557"/>
              <a:ext cx="48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2</a:t>
              </a:r>
              <a:r>
                <a:rPr lang="en-US" altLang="zh-CN" baseline="70000" dirty="0"/>
                <a:t>-126</a:t>
              </a:r>
              <a:endParaRPr lang="zh-CN" altLang="en-US" baseline="70000" dirty="0"/>
            </a:p>
          </p:txBody>
        </p:sp>
        <p:sp>
          <p:nvSpPr>
            <p:cNvPr id="14" name="TextBox 14"/>
            <p:cNvSpPr txBox="1">
              <a:spLocks noChangeArrowheads="1"/>
            </p:cNvSpPr>
            <p:nvPr/>
          </p:nvSpPr>
          <p:spPr bwMode="auto">
            <a:xfrm>
              <a:off x="538" y="557"/>
              <a:ext cx="470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2</a:t>
              </a:r>
              <a:r>
                <a:rPr lang="en-US" altLang="zh-CN" baseline="70000" dirty="0"/>
                <a:t>-125</a:t>
              </a:r>
              <a:endParaRPr lang="zh-CN" altLang="en-US" baseline="70000" dirty="0"/>
            </a:p>
          </p:txBody>
        </p:sp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912" y="557"/>
              <a:ext cx="511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2</a:t>
              </a:r>
              <a:r>
                <a:rPr lang="en-US" altLang="zh-CN" baseline="70000" dirty="0"/>
                <a:t>-124</a:t>
              </a:r>
              <a:endParaRPr lang="zh-CN" altLang="en-US" baseline="70000" dirty="0"/>
            </a:p>
          </p:txBody>
        </p:sp>
        <p:sp>
          <p:nvSpPr>
            <p:cNvPr id="16" name="TextBox 16"/>
            <p:cNvSpPr txBox="1">
              <a:spLocks noChangeArrowheads="1"/>
            </p:cNvSpPr>
            <p:nvPr/>
          </p:nvSpPr>
          <p:spPr bwMode="auto">
            <a:xfrm>
              <a:off x="1872" y="561"/>
              <a:ext cx="511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2</a:t>
              </a:r>
              <a:r>
                <a:rPr lang="en-US" altLang="zh-CN" baseline="70000" dirty="0"/>
                <a:t>-123</a:t>
              </a:r>
              <a:endParaRPr lang="zh-CN" altLang="en-US" baseline="70000" dirty="0"/>
            </a:p>
          </p:txBody>
        </p:sp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219" y="75"/>
              <a:ext cx="227" cy="396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12700" cap="sq">
              <a:solidFill>
                <a:schemeClr val="tx1"/>
              </a:solidFill>
              <a:miter lim="800000"/>
            </a:ln>
          </p:spPr>
          <p:txBody>
            <a:bodyPr wrap="none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sp>
        <p:nvSpPr>
          <p:cNvPr id="63" name="圆角矩形标注 62"/>
          <p:cNvSpPr/>
          <p:nvPr/>
        </p:nvSpPr>
        <p:spPr>
          <a:xfrm>
            <a:off x="953817" y="5924181"/>
            <a:ext cx="1620398" cy="340902"/>
          </a:xfrm>
          <a:prstGeom prst="wedgeRoundRectCallout">
            <a:avLst>
              <a:gd name="adj1" fmla="val 85200"/>
              <a:gd name="adj2" fmla="val -136391"/>
              <a:gd name="adj3" fmla="val 16667"/>
            </a:avLst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非规格化数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术语（</a:t>
            </a:r>
            <a:r>
              <a:rPr lang="en-US" altLang="zh-CN" dirty="0"/>
              <a:t>Terminology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pPr eaLnBrk="1" hangingPunct="1"/>
            <a:r>
              <a:rPr lang="zh-CN" altLang="en-US" dirty="0"/>
              <a:t>计算机利用寄存器存储数据</a:t>
            </a:r>
            <a:endParaRPr lang="zh-CN" altLang="en-US" dirty="0"/>
          </a:p>
          <a:p>
            <a:pPr eaLnBrk="1" hangingPunct="1"/>
            <a:r>
              <a:rPr lang="zh-CN" altLang="en-US" dirty="0"/>
              <a:t>寄存器中每个位称</a:t>
            </a:r>
            <a:r>
              <a:rPr lang="en-US" altLang="zh-CN" dirty="0"/>
              <a:t>bit (</a:t>
            </a:r>
            <a:r>
              <a:rPr lang="en-US" altLang="zh-CN" dirty="0">
                <a:solidFill>
                  <a:srgbClr val="0066FF"/>
                </a:solidFill>
              </a:rPr>
              <a:t>Bi</a:t>
            </a:r>
            <a:r>
              <a:rPr lang="en-US" altLang="zh-CN" dirty="0"/>
              <a:t>nary </a:t>
            </a:r>
            <a:r>
              <a:rPr lang="en-US" altLang="zh-CN" dirty="0" err="1"/>
              <a:t>Digi</a:t>
            </a:r>
            <a:r>
              <a:rPr lang="en-US" altLang="zh-CN" dirty="0" err="1">
                <a:solidFill>
                  <a:srgbClr val="0066FF"/>
                </a:solidFill>
              </a:rPr>
              <a:t>T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zh-CN" altLang="en-US" dirty="0"/>
              <a:t>最高有效位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MSB</a:t>
            </a:r>
            <a:r>
              <a:rPr lang="en-US" altLang="zh-CN" dirty="0"/>
              <a:t>)  </a:t>
            </a:r>
            <a:r>
              <a:rPr lang="zh-CN" altLang="en-US" dirty="0"/>
              <a:t>最低有效位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LSB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716161" y="3187077"/>
            <a:ext cx="8574992" cy="2739234"/>
            <a:chOff x="2173362" y="3123282"/>
            <a:chExt cx="7315204" cy="2336801"/>
          </a:xfrm>
        </p:grpSpPr>
        <p:grpSp>
          <p:nvGrpSpPr>
            <p:cNvPr id="32" name="Group 2"/>
            <p:cNvGrpSpPr/>
            <p:nvPr/>
          </p:nvGrpSpPr>
          <p:grpSpPr bwMode="auto">
            <a:xfrm>
              <a:off x="3511625" y="3123282"/>
              <a:ext cx="4752975" cy="1225550"/>
              <a:chOff x="0" y="0"/>
              <a:chExt cx="2994" cy="772"/>
            </a:xfrm>
          </p:grpSpPr>
          <p:grpSp>
            <p:nvGrpSpPr>
              <p:cNvPr id="33" name="Group 3"/>
              <p:cNvGrpSpPr/>
              <p:nvPr/>
            </p:nvGrpSpPr>
            <p:grpSpPr bwMode="auto">
              <a:xfrm>
                <a:off x="0" y="410"/>
                <a:ext cx="2994" cy="362"/>
                <a:chOff x="0" y="0"/>
                <a:chExt cx="2994" cy="410"/>
              </a:xfrm>
            </p:grpSpPr>
            <p:sp>
              <p:nvSpPr>
                <p:cNvPr id="43" name="Rectangle 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Rectangle 5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Rectangle 6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Rectangle 7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Rectangle 8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Rectangle 9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Rectangle 10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Rectangle 11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" name="Group 12"/>
              <p:cNvGrpSpPr/>
              <p:nvPr/>
            </p:nvGrpSpPr>
            <p:grpSpPr bwMode="auto">
              <a:xfrm>
                <a:off x="0" y="0"/>
                <a:ext cx="2994" cy="410"/>
                <a:chOff x="0" y="0"/>
                <a:chExt cx="2994" cy="410"/>
              </a:xfrm>
            </p:grpSpPr>
            <p:sp>
              <p:nvSpPr>
                <p:cNvPr id="35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7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Rectangle 14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6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Rectangle 15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5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Rectangle 16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4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Rectangle 17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3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2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Rectangle 19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Rectangle 20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1" name="Group 23"/>
            <p:cNvGrpSpPr/>
            <p:nvPr/>
          </p:nvGrpSpPr>
          <p:grpSpPr bwMode="auto">
            <a:xfrm>
              <a:off x="2173362" y="3656683"/>
              <a:ext cx="2590800" cy="1800225"/>
              <a:chOff x="-219" y="0"/>
              <a:chExt cx="1632" cy="1134"/>
            </a:xfrm>
          </p:grpSpPr>
          <p:sp>
            <p:nvSpPr>
              <p:cNvPr id="52" name="Oval 24"/>
              <p:cNvSpPr>
                <a:spLocks noChangeArrowheads="1"/>
              </p:cNvSpPr>
              <p:nvPr/>
            </p:nvSpPr>
            <p:spPr bwMode="auto">
              <a:xfrm>
                <a:off x="576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3" name="Text Box 25"/>
              <p:cNvSpPr txBox="1">
                <a:spLocks noChangeArrowheads="1"/>
              </p:cNvSpPr>
              <p:nvPr/>
            </p:nvSpPr>
            <p:spPr bwMode="auto">
              <a:xfrm>
                <a:off x="-219" y="787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MSB</a:t>
                </a:r>
                <a:endParaRPr lang="en-US" altLang="zh-CN" sz="18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    Most significant bit</a:t>
                </a:r>
                <a:endParaRPr lang="en-US" altLang="zh-CN" sz="18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54" name="Line 26"/>
              <p:cNvSpPr>
                <a:spLocks noChangeShapeType="1"/>
              </p:cNvSpPr>
              <p:nvPr/>
            </p:nvSpPr>
            <p:spPr bwMode="auto">
              <a:xfrm flipH="1">
                <a:off x="576" y="480"/>
                <a:ext cx="144" cy="336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27"/>
            <p:cNvGrpSpPr/>
            <p:nvPr/>
          </p:nvGrpSpPr>
          <p:grpSpPr bwMode="auto">
            <a:xfrm>
              <a:off x="6897766" y="3656683"/>
              <a:ext cx="2590800" cy="1803400"/>
              <a:chOff x="-267" y="0"/>
              <a:chExt cx="1632" cy="1136"/>
            </a:xfrm>
          </p:grpSpPr>
          <p:sp>
            <p:nvSpPr>
              <p:cNvPr id="58" name="Line 30"/>
              <p:cNvSpPr>
                <a:spLocks noChangeShapeType="1"/>
              </p:cNvSpPr>
              <p:nvPr/>
            </p:nvSpPr>
            <p:spPr bwMode="auto">
              <a:xfrm>
                <a:off x="432" y="462"/>
                <a:ext cx="99" cy="355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Oval 28"/>
              <p:cNvSpPr>
                <a:spLocks noChangeArrowheads="1"/>
              </p:cNvSpPr>
              <p:nvPr/>
            </p:nvSpPr>
            <p:spPr bwMode="auto">
              <a:xfrm>
                <a:off x="192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7" name="Text Box 29"/>
              <p:cNvSpPr txBox="1">
                <a:spLocks noChangeArrowheads="1"/>
              </p:cNvSpPr>
              <p:nvPr/>
            </p:nvSpPr>
            <p:spPr bwMode="auto">
              <a:xfrm>
                <a:off x="-267" y="789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LSB</a:t>
                </a:r>
                <a:endParaRPr lang="en-US" altLang="zh-CN" sz="18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Least significant bit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2.2.3 </a:t>
            </a:r>
            <a:r>
              <a:rPr lang="zh-CN" altLang="en-US" dirty="0"/>
              <a:t>十进制数的表示 </a:t>
            </a:r>
            <a:r>
              <a:rPr lang="en-US" altLang="zh-CN" dirty="0"/>
              <a:t>BCD</a:t>
            </a:r>
            <a:r>
              <a:rPr lang="zh-CN" altLang="en-US" dirty="0"/>
              <a:t>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Binary coded decimal </a:t>
            </a:r>
            <a:r>
              <a:rPr lang="zh-CN" altLang="en-US" dirty="0">
                <a:cs typeface="Times New Roman" panose="02020603050405020304" pitchFamily="18" charset="0"/>
              </a:rPr>
              <a:t>二进制编码的十进制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几种</a:t>
            </a:r>
            <a:r>
              <a:rPr lang="en-US" altLang="zh-CN" dirty="0">
                <a:cs typeface="Times New Roman" panose="02020603050405020304" pitchFamily="18" charset="0"/>
              </a:rPr>
              <a:t>BCD</a:t>
            </a:r>
            <a:r>
              <a:rPr lang="zh-CN" altLang="en-US" dirty="0">
                <a:cs typeface="Times New Roman" panose="02020603050405020304" pitchFamily="18" charset="0"/>
              </a:rPr>
              <a:t>码</a:t>
            </a:r>
            <a:endParaRPr lang="zh-CN" altLang="en-US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8421</a:t>
            </a:r>
            <a:r>
              <a:rPr lang="zh-CN" altLang="en-US" dirty="0">
                <a:cs typeface="Times New Roman" panose="02020603050405020304" pitchFamily="18" charset="0"/>
              </a:rPr>
              <a:t>码    </a:t>
            </a:r>
            <a:r>
              <a:rPr lang="en-US" altLang="zh-CN" sz="2200" dirty="0">
                <a:cs typeface="Times New Roman" panose="02020603050405020304" pitchFamily="18" charset="0"/>
              </a:rPr>
              <a:t>(8*X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 </a:t>
            </a:r>
            <a:r>
              <a:rPr lang="zh-CN" altLang="en-US" sz="2200" dirty="0">
                <a:cs typeface="Times New Roman" panose="02020603050405020304" pitchFamily="18" charset="0"/>
              </a:rPr>
              <a:t>有权码</a:t>
            </a:r>
            <a:endParaRPr lang="en-US" altLang="zh-CN" sz="2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2421</a:t>
            </a:r>
            <a:r>
              <a:rPr lang="zh-CN" altLang="en-US" dirty="0">
                <a:cs typeface="Times New Roman" panose="02020603050405020304" pitchFamily="18" charset="0"/>
              </a:rPr>
              <a:t>码    </a:t>
            </a:r>
            <a:r>
              <a:rPr lang="en-US" altLang="zh-CN" sz="2200" dirty="0">
                <a:cs typeface="Times New Roman" panose="02020603050405020304" pitchFamily="18" charset="0"/>
              </a:rPr>
              <a:t>(2*X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  </a:t>
            </a:r>
            <a:r>
              <a:rPr lang="zh-CN" altLang="en-US" sz="2200" dirty="0">
                <a:cs typeface="Times New Roman" panose="02020603050405020304" pitchFamily="18" charset="0"/>
              </a:rPr>
              <a:t>有权码</a:t>
            </a:r>
            <a:endParaRPr lang="en-US" altLang="zh-CN" sz="2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余三码     </a:t>
            </a:r>
            <a:r>
              <a:rPr lang="en-US" altLang="zh-CN" sz="2200" dirty="0">
                <a:cs typeface="Times New Roman" panose="02020603050405020304" pitchFamily="18" charset="0"/>
              </a:rPr>
              <a:t>(8*X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+ 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0011</a:t>
            </a:r>
            <a:endParaRPr lang="en-US" altLang="zh-CN" sz="22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程序中数据类型的宽度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6156045" cy="5637024"/>
          </a:xfrm>
        </p:spPr>
        <p:txBody>
          <a:bodyPr>
            <a:normAutofit/>
          </a:bodyPr>
          <a:lstStyle/>
          <a:p>
            <a:pPr marL="203200" indent="-203200">
              <a:lnSpc>
                <a:spcPct val="130000"/>
              </a:lnSpc>
            </a:pPr>
            <a:r>
              <a:rPr lang="zh-CN" altLang="en-US" dirty="0"/>
              <a:t>高级语言支持多类型、多长度的数据</a:t>
            </a:r>
            <a:endParaRPr lang="zh-CN" altLang="en-US" dirty="0"/>
          </a:p>
          <a:p>
            <a:pPr marL="673100" lvl="2" indent="-3429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r>
              <a:rPr lang="zh-CN" altLang="en-US" sz="2400" dirty="0">
                <a:solidFill>
                  <a:srgbClr val="C00000"/>
                </a:solidFill>
              </a:rPr>
              <a:t>语言中</a:t>
            </a:r>
            <a:r>
              <a:rPr lang="en-US" altLang="zh-CN" sz="2400" dirty="0">
                <a:solidFill>
                  <a:srgbClr val="C00000"/>
                </a:solidFill>
              </a:rPr>
              <a:t>char</a:t>
            </a:r>
            <a:r>
              <a:rPr lang="zh-CN" altLang="en-US" sz="2400" dirty="0">
                <a:solidFill>
                  <a:srgbClr val="C00000"/>
                </a:solidFill>
              </a:rPr>
              <a:t>型的宽度为</a:t>
            </a:r>
            <a:r>
              <a:rPr lang="en-US" altLang="zh-CN" sz="2400" dirty="0">
                <a:solidFill>
                  <a:srgbClr val="C00000"/>
                </a:solidFill>
              </a:rPr>
              <a:t>1</a:t>
            </a:r>
            <a:r>
              <a:rPr lang="zh-CN" altLang="en-US" sz="2400" dirty="0">
                <a:solidFill>
                  <a:srgbClr val="C00000"/>
                </a:solidFill>
              </a:rPr>
              <a:t>字节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可表示一个字符（非数值数据）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也可表示一个</a:t>
            </a:r>
            <a:r>
              <a:rPr lang="en-US" altLang="zh-CN" sz="2400" dirty="0">
                <a:solidFill>
                  <a:srgbClr val="C00000"/>
                </a:solidFill>
              </a:rPr>
              <a:t>8</a:t>
            </a:r>
            <a:r>
              <a:rPr lang="zh-CN" altLang="en-US" sz="2400" dirty="0">
                <a:solidFill>
                  <a:srgbClr val="C00000"/>
                </a:solidFill>
              </a:rPr>
              <a:t>位的整数（数值数据）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203200" lvl="1" indent="-2032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/>
                </a:solidFill>
              </a:rPr>
              <a:t>同类型数据在不同机器上宽度可能不同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673100" lvl="2" indent="-342900">
              <a:lnSpc>
                <a:spcPct val="13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分配的字节数随机器字长和编译器的不同而不同。 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203200" indent="-203200" algn="just"/>
            <a:endParaRPr lang="zh-CN" altLang="en-US" sz="2400" dirty="0"/>
          </a:p>
          <a:p>
            <a:pPr algn="just"/>
            <a:endParaRPr lang="zh-CN" altLang="en-US" sz="2800" dirty="0"/>
          </a:p>
          <a:p>
            <a:pPr algn="just"/>
            <a:endParaRPr lang="zh-CN" altLang="en-US" dirty="0"/>
          </a:p>
        </p:txBody>
      </p: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7116547" y="5811503"/>
            <a:ext cx="437673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Compaq Alpha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位机器 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940410" y="2560041"/>
          <a:ext cx="4729013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58"/>
                <a:gridCol w="1357302"/>
                <a:gridCol w="1842053"/>
              </a:tblGrid>
              <a:tr h="370840">
                <a:tc>
                  <a:txBody>
                    <a:bodyPr/>
                    <a:lstStyle>
                      <a:lvl1pPr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400" b="1">
                          <a:solidFill>
                            <a:srgbClr val="CC33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400" b="1">
                          <a:solidFill>
                            <a:srgbClr val="CC33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位机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 horzOverflow="overflow"/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0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400" b="1">
                          <a:solidFill>
                            <a:srgbClr val="CC33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sz="1300" b="1">
                          <a:solidFill>
                            <a:srgbClr val="99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Compaq Alpha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1"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char</a:t>
                      </a:r>
                      <a:endParaRPr kumimoji="0" lang="en-US" altLang="zh-C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 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1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short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int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long </a:t>
                      </a:r>
                      <a:r>
                        <a:rPr kumimoji="0" lang="en-US" altLang="zh-CN" sz="2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int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char *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float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double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黑体" panose="02010609060101010101" pitchFamily="49" charset="-122"/>
                          <a:cs typeface="+mn-cs"/>
                        </a:rPr>
                        <a:t>8</a:t>
                      </a:r>
                      <a:endParaRPr kumimoji="0" lang="zh-CN" altLang="en-US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2.1 </a:t>
            </a:r>
            <a:r>
              <a:rPr lang="zh-CN" altLang="en-US" dirty="0"/>
              <a:t>非数值数据表示法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2.2 </a:t>
            </a:r>
            <a:r>
              <a:rPr lang="zh-CN" altLang="en-US" dirty="0"/>
              <a:t>数值数据表示法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2.3 </a:t>
            </a:r>
            <a:r>
              <a:rPr lang="zh-CN" altLang="en-US" b="1" dirty="0">
                <a:solidFill>
                  <a:srgbClr val="C00000"/>
                </a:solidFill>
              </a:rPr>
              <a:t>数据信息的校验</a:t>
            </a:r>
            <a:endParaRPr lang="zh-CN" altLang="en-US" b="1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奇偶校验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海明校验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CRC</a:t>
            </a:r>
            <a:r>
              <a:rPr lang="zh-CN" altLang="en-US" dirty="0"/>
              <a:t>循环冗余校验</a:t>
            </a: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8"/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170198" y="2749867"/>
          <a:ext cx="8232447" cy="470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解决编码在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时间</a:t>
            </a:r>
            <a:r>
              <a:rPr lang="zh-CN" altLang="en-US" dirty="0">
                <a:latin typeface="华文新魏" panose="02010800040101010101" pitchFamily="2" charset="-122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空间</a:t>
            </a:r>
            <a:r>
              <a:rPr lang="zh-CN" altLang="en-US" dirty="0">
                <a:latin typeface="华文新魏" panose="02010800040101010101" pitchFamily="2" charset="-122"/>
              </a:rPr>
              <a:t>上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传输可靠性</a:t>
            </a:r>
            <a:r>
              <a:rPr lang="zh-CN" altLang="en-US" dirty="0">
                <a:latin typeface="华文新魏" panose="02010800040101010101" pitchFamily="2" charset="-122"/>
              </a:rPr>
              <a:t>问题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编码中引入一定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冗余</a:t>
            </a:r>
            <a:r>
              <a:rPr lang="zh-CN" altLang="en-US" dirty="0">
                <a:latin typeface="华文新魏" panose="02010800040101010101" pitchFamily="2" charset="-122"/>
              </a:rPr>
              <a:t>，增加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最小码距</a:t>
            </a:r>
            <a:r>
              <a:rPr lang="zh-CN" altLang="en-US" dirty="0">
                <a:latin typeface="华文新魏" panose="02010800040101010101" pitchFamily="2" charset="-122"/>
              </a:rPr>
              <a:t>，使编码符合某种</a:t>
            </a:r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华文新魏" panose="02010800040101010101" pitchFamily="2" charset="-122"/>
              </a:rPr>
              <a:t>规则</a:t>
            </a:r>
            <a:r>
              <a:rPr lang="zh-CN" altLang="en-US" dirty="0">
                <a:latin typeface="华文新魏" panose="02010800040101010101" pitchFamily="2" charset="-122"/>
              </a:rPr>
              <a:t>，当编码出现一个或多个错误时变成</a:t>
            </a:r>
            <a:r>
              <a:rPr lang="zh-CN" altLang="en-US" b="1" dirty="0">
                <a:solidFill>
                  <a:srgbClr val="C00000"/>
                </a:solidFill>
                <a:latin typeface="华文新魏" panose="02010800040101010101" pitchFamily="2" charset="-122"/>
              </a:rPr>
              <a:t>非法代码</a:t>
            </a:r>
            <a:r>
              <a:rPr lang="zh-CN" altLang="en-US" dirty="0">
                <a:latin typeface="华文新魏" panose="02010800040101010101" pitchFamily="2" charset="-122"/>
              </a:rPr>
              <a:t>（不符合规则）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奇偶信息的校验</a:t>
            </a:r>
            <a:endParaRPr lang="en-US" altLang="zh-CN" sz="2400" dirty="0"/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编码中</a:t>
            </a:r>
            <a:r>
              <a:rPr lang="en-US" altLang="zh-CN" u="sng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的个数的奇偶性</a:t>
            </a:r>
            <a:endParaRPr lang="zh-CN" alt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海明校验</a:t>
            </a:r>
            <a:endParaRPr lang="en-US" altLang="zh-CN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多校验组的奇偶性</a:t>
            </a:r>
            <a:r>
              <a:rPr lang="zh-CN" altLang="en-US" dirty="0">
                <a:solidFill>
                  <a:schemeClr val="tx1"/>
                </a:solidFill>
              </a:rPr>
              <a:t>，检错码为出错位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CRC </a:t>
            </a:r>
            <a:r>
              <a:rPr lang="zh-CN" altLang="en-US" sz="2400" dirty="0"/>
              <a:t>循环冗余校验</a:t>
            </a:r>
            <a:endParaRPr lang="en-US" altLang="zh-CN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</a:rPr>
              <a:t>编码能被生成多项式整除</a:t>
            </a:r>
            <a:r>
              <a:rPr lang="zh-CN" altLang="en-US" dirty="0">
                <a:solidFill>
                  <a:schemeClr val="tx1"/>
                </a:solidFill>
              </a:rPr>
              <a:t>，余数循环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r="9838" b="17882"/>
          <a:stretch>
            <a:fillRect/>
          </a:stretch>
        </p:blipFill>
        <p:spPr>
          <a:xfrm>
            <a:off x="6778019" y="3761276"/>
            <a:ext cx="4626582" cy="250537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码距概念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03955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码距：</a:t>
            </a:r>
            <a:r>
              <a:rPr lang="zh-CN" altLang="en-US" sz="2800" dirty="0"/>
              <a:t>任意两个合法编码间不同的二进制位数    </a:t>
            </a:r>
            <a:r>
              <a:rPr lang="zh-CN" altLang="en-US" sz="2800" b="1" dirty="0"/>
              <a:t>最小码距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码距越大，抗干扰能力、纠错能力越强，数据冗余越大，编码效率越低</a:t>
            </a:r>
            <a:endParaRPr lang="zh-CN" altLang="en-US" sz="2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/>
              <a:t>选择码距应考虑信息出错概率和系统容错率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奇偶校验  最小码距为</a:t>
            </a:r>
            <a:r>
              <a:rPr lang="en-US" altLang="zh-CN" sz="2400" dirty="0"/>
              <a:t>2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海明码     最小码距为</a:t>
            </a:r>
            <a:r>
              <a:rPr lang="en-US" altLang="zh-CN" sz="2400" dirty="0"/>
              <a:t>3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码距与纠错性能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6841" y="1749811"/>
            <a:ext cx="5443870" cy="43107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最小码距≥</a:t>
            </a:r>
            <a:r>
              <a:rPr lang="en-US" altLang="zh-CN" dirty="0"/>
              <a:t>e+1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可检测</a:t>
            </a:r>
            <a:r>
              <a:rPr lang="en-US" altLang="zh-CN" sz="2200" dirty="0"/>
              <a:t>e</a:t>
            </a:r>
            <a:r>
              <a:rPr lang="zh-CN" altLang="en-US" sz="2200" dirty="0"/>
              <a:t>个错误</a:t>
            </a:r>
            <a:endParaRPr lang="zh-CN" altLang="en-US" sz="22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最小码距≥</a:t>
            </a:r>
            <a:r>
              <a:rPr lang="en-US" altLang="zh-CN" dirty="0"/>
              <a:t>2t+1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可纠正</a:t>
            </a:r>
            <a:r>
              <a:rPr lang="en-US" altLang="zh-CN" sz="2200" dirty="0"/>
              <a:t>t</a:t>
            </a:r>
            <a:r>
              <a:rPr lang="zh-CN" altLang="en-US" sz="2200" dirty="0"/>
              <a:t>个错误</a:t>
            </a:r>
            <a:endParaRPr lang="zh-CN" altLang="en-US" sz="22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最小码距≥</a:t>
            </a:r>
            <a:r>
              <a:rPr lang="en-US" altLang="zh-CN" dirty="0"/>
              <a:t>e+t+1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e&gt;t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可纠正</a:t>
            </a:r>
            <a:r>
              <a:rPr lang="en-US" altLang="zh-CN" sz="2200" dirty="0"/>
              <a:t>t</a:t>
            </a:r>
            <a:r>
              <a:rPr lang="zh-CN" altLang="en-US" sz="2200" dirty="0"/>
              <a:t>个错误，同时检测</a:t>
            </a:r>
            <a:r>
              <a:rPr lang="en-US" altLang="zh-CN" sz="2200" dirty="0"/>
              <a:t>e</a:t>
            </a:r>
            <a:r>
              <a:rPr lang="zh-CN" altLang="en-US" sz="2200" dirty="0"/>
              <a:t>个错误</a:t>
            </a:r>
            <a:endParaRPr lang="zh-CN" altLang="en-US" sz="22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018952" y="1602189"/>
            <a:ext cx="3894823" cy="4318173"/>
            <a:chOff x="976422" y="1391510"/>
            <a:chExt cx="3894823" cy="4318173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>
              <a:off x="976422" y="1984200"/>
              <a:ext cx="3894823" cy="3725483"/>
            </a:xfrm>
            <a:prstGeom prst="rect">
              <a:avLst/>
            </a:prstGeom>
            <a:gradFill rotWithShape="1">
              <a:gsLst>
                <a:gs pos="0">
                  <a:srgbClr val="D7EBFF"/>
                </a:gs>
                <a:gs pos="100000">
                  <a:srgbClr val="99CC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sz="1800" b="1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3253201" y="5148744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latin typeface="Consolas" panose="020B0609020204030204" pitchFamily="49" charset="0"/>
                  <a:ea typeface="+mn-ea"/>
                </a:rPr>
                <a:t>且  </a:t>
              </a: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3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2500483" y="5148744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3</a:t>
              </a:r>
              <a:endParaRPr lang="en-US" altLang="zh-CN" sz="2400" b="1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976423" y="5148744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7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3253200" y="4619556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latin typeface="Consolas" panose="020B0609020204030204" pitchFamily="49" charset="0"/>
                  <a:ea typeface="+mn-ea"/>
                </a:rPr>
                <a:t>且  </a:t>
              </a: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2500483" y="4619556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3</a:t>
              </a:r>
              <a:endParaRPr lang="en-US" altLang="zh-CN" sz="2400" b="1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976423" y="4619556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6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3253198" y="4090367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latin typeface="Consolas" panose="020B0609020204030204" pitchFamily="49" charset="0"/>
                  <a:ea typeface="+mn-ea"/>
                </a:rPr>
                <a:t>且  </a:t>
              </a: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500483" y="4090368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976423" y="4090368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5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211583" y="3535896"/>
              <a:ext cx="1383220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latin typeface="Consolas" panose="020B0609020204030204" pitchFamily="49" charset="0"/>
                  <a:ea typeface="+mn-ea"/>
                </a:rPr>
                <a:t>且  </a:t>
              </a: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1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2500483" y="3561180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976423" y="3561180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4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3239947" y="3031991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chemeClr val="accent2"/>
                  </a:solidFill>
                  <a:latin typeface="Consolas" panose="020B0609020204030204" pitchFamily="49" charset="0"/>
                  <a:ea typeface="+mn-ea"/>
                </a:rPr>
                <a:t>或</a:t>
              </a:r>
              <a:r>
                <a:rPr lang="zh-CN" altLang="en-US" sz="2400" b="1" dirty="0">
                  <a:latin typeface="Consolas" panose="020B0609020204030204" pitchFamily="49" charset="0"/>
                  <a:ea typeface="+mn-ea"/>
                </a:rPr>
                <a:t>  </a:t>
              </a: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1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2500483" y="3031992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976423" y="3031992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3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0" name="Rectangle 29"/>
            <p:cNvSpPr>
              <a:spLocks noChangeArrowheads="1"/>
            </p:cNvSpPr>
            <p:nvPr/>
          </p:nvSpPr>
          <p:spPr bwMode="auto">
            <a:xfrm>
              <a:off x="3385702" y="2502804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  0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2500483" y="2502805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1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976423" y="2502805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2</a:t>
              </a:r>
              <a:endParaRPr lang="en-US" altLang="zh-CN" sz="2400" b="1" dirty="0">
                <a:solidFill>
                  <a:schemeClr val="accent2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3385701" y="1973617"/>
              <a:ext cx="13264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  0</a:t>
              </a:r>
              <a:endParaRPr lang="en-US" altLang="zh-CN" sz="2400" b="1" dirty="0"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2500483" y="1973617"/>
              <a:ext cx="82729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FF"/>
                  </a:solidFill>
                  <a:latin typeface="Consolas" panose="020B0609020204030204" pitchFamily="49" charset="0"/>
                  <a:ea typeface="+mn-ea"/>
                </a:rPr>
                <a:t>0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976423" y="1973617"/>
              <a:ext cx="1524058" cy="52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nsolas" panose="020B0609020204030204" pitchFamily="49" charset="0"/>
                  <a:ea typeface="+mn-ea"/>
                </a:rPr>
                <a:t>1</a:t>
              </a:r>
              <a:endPara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  <a:ea typeface="+mn-ea"/>
              </a:endParaRP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3544747" y="1391511"/>
              <a:ext cx="1326498" cy="58210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纠错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2500483" y="1391511"/>
              <a:ext cx="1044263" cy="58210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检错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976423" y="1391511"/>
              <a:ext cx="1524060" cy="58210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最小码距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976422" y="2502805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0" name="Line 41"/>
            <p:cNvSpPr>
              <a:spLocks noChangeShapeType="1"/>
            </p:cNvSpPr>
            <p:nvPr/>
          </p:nvSpPr>
          <p:spPr bwMode="auto">
            <a:xfrm>
              <a:off x="976422" y="3031992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1" name="Line 42"/>
            <p:cNvSpPr>
              <a:spLocks noChangeShapeType="1"/>
            </p:cNvSpPr>
            <p:nvPr/>
          </p:nvSpPr>
          <p:spPr bwMode="auto">
            <a:xfrm>
              <a:off x="976422" y="3561180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2" name="Line 43"/>
            <p:cNvSpPr>
              <a:spLocks noChangeShapeType="1"/>
            </p:cNvSpPr>
            <p:nvPr/>
          </p:nvSpPr>
          <p:spPr bwMode="auto">
            <a:xfrm>
              <a:off x="976422" y="4090368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3" name="Line 44"/>
            <p:cNvSpPr>
              <a:spLocks noChangeShapeType="1"/>
            </p:cNvSpPr>
            <p:nvPr/>
          </p:nvSpPr>
          <p:spPr bwMode="auto">
            <a:xfrm>
              <a:off x="976422" y="4619556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4" name="Line 45"/>
            <p:cNvSpPr>
              <a:spLocks noChangeShapeType="1"/>
            </p:cNvSpPr>
            <p:nvPr/>
          </p:nvSpPr>
          <p:spPr bwMode="auto">
            <a:xfrm>
              <a:off x="976422" y="5148744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5" name="Line 46"/>
            <p:cNvSpPr>
              <a:spLocks noChangeShapeType="1"/>
            </p:cNvSpPr>
            <p:nvPr/>
          </p:nvSpPr>
          <p:spPr bwMode="auto">
            <a:xfrm>
              <a:off x="976422" y="5677932"/>
              <a:ext cx="389482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 b="1">
                <a:latin typeface="Consolas" panose="020B0609020204030204" pitchFamily="49" charset="0"/>
              </a:endParaRPr>
            </a:p>
          </p:txBody>
        </p:sp>
        <p:sp>
          <p:nvSpPr>
            <p:cNvPr id="36" name="Line 48"/>
            <p:cNvSpPr>
              <a:spLocks noChangeShapeType="1"/>
            </p:cNvSpPr>
            <p:nvPr/>
          </p:nvSpPr>
          <p:spPr bwMode="auto">
            <a:xfrm>
              <a:off x="2500483" y="1391510"/>
              <a:ext cx="0" cy="431817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1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7" name="矩形 36"/>
          <p:cNvSpPr/>
          <p:nvPr/>
        </p:nvSpPr>
        <p:spPr>
          <a:xfrm>
            <a:off x="1018952" y="5943682"/>
            <a:ext cx="9879628" cy="458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且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表示假设无更多位错误发生时，可以区分这两种出错模式，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或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表示无法区分，需要进一步假设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校验码应用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85863" y="1963314"/>
            <a:ext cx="3965398" cy="47155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原始数据 </a:t>
            </a:r>
            <a:r>
              <a:rPr lang="en-US" altLang="zh-CN" sz="2400" dirty="0">
                <a:latin typeface="+mn-ea"/>
              </a:rPr>
              <a:t>k</a:t>
            </a:r>
            <a:r>
              <a:rPr lang="zh-CN" altLang="en-US" sz="2400" dirty="0">
                <a:latin typeface="+mn-ea"/>
              </a:rPr>
              <a:t>位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51261" y="1963314"/>
            <a:ext cx="2174132" cy="47155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n-ea"/>
              </a:rPr>
              <a:t>校验数据 </a:t>
            </a:r>
            <a:r>
              <a:rPr lang="en-US" altLang="zh-CN" sz="2400" dirty="0">
                <a:latin typeface="+mn-ea"/>
              </a:rPr>
              <a:t>r</a:t>
            </a:r>
            <a:r>
              <a:rPr lang="zh-CN" altLang="en-US" sz="2400" dirty="0">
                <a:latin typeface="+mn-ea"/>
              </a:rPr>
              <a:t>位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974977" y="2420581"/>
            <a:ext cx="6150416" cy="528717"/>
            <a:chOff x="3605538" y="2397234"/>
            <a:chExt cx="4820558" cy="528717"/>
          </a:xfrm>
        </p:grpSpPr>
        <p:sp>
          <p:nvSpPr>
            <p:cNvPr id="17" name="文本框 16"/>
            <p:cNvSpPr txBox="1"/>
            <p:nvPr/>
          </p:nvSpPr>
          <p:spPr>
            <a:xfrm>
              <a:off x="5551136" y="2525841"/>
              <a:ext cx="7478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校验码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605538" y="2411524"/>
              <a:ext cx="0" cy="3127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426096" y="2397234"/>
              <a:ext cx="0" cy="3270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3614070" y="2550848"/>
              <a:ext cx="481202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6916365" y="4040248"/>
            <a:ext cx="1619516" cy="1038606"/>
            <a:chOff x="6916365" y="4040248"/>
            <a:chExt cx="1619516" cy="1038606"/>
          </a:xfrm>
        </p:grpSpPr>
        <p:cxnSp>
          <p:nvCxnSpPr>
            <p:cNvPr id="29" name="直接箭头连接符 28"/>
            <p:cNvCxnSpPr>
              <a:stCxn id="28" idx="3"/>
              <a:endCxn id="27" idx="1"/>
            </p:cNvCxnSpPr>
            <p:nvPr/>
          </p:nvCxnSpPr>
          <p:spPr>
            <a:xfrm>
              <a:off x="7097359" y="4522278"/>
              <a:ext cx="123474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107548" y="4040248"/>
              <a:ext cx="1400792" cy="417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600"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校验码</a:t>
              </a:r>
              <a:r>
                <a:rPr lang="en-US" altLang="zh-CN" sz="24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’</a:t>
              </a:r>
              <a:endPara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圆角矩形 73"/>
            <p:cNvSpPr/>
            <p:nvPr/>
          </p:nvSpPr>
          <p:spPr>
            <a:xfrm>
              <a:off x="6916365" y="4488623"/>
              <a:ext cx="1619516" cy="5902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k+r</a:t>
              </a:r>
              <a:r>
                <a:rPr lang="zh-CN" altLang="en-US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401" y="3799118"/>
            <a:ext cx="4682948" cy="1580548"/>
            <a:chOff x="669401" y="3799118"/>
            <a:chExt cx="4682948" cy="1580548"/>
          </a:xfrm>
        </p:grpSpPr>
        <p:sp>
          <p:nvSpPr>
            <p:cNvPr id="32" name="矩形 31"/>
            <p:cNvSpPr/>
            <p:nvPr/>
          </p:nvSpPr>
          <p:spPr>
            <a:xfrm>
              <a:off x="2189369" y="4193713"/>
              <a:ext cx="1725202" cy="65713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atin typeface="+mn-ea"/>
                </a:rPr>
                <a:t>编码电路</a:t>
              </a:r>
              <a:endParaRPr lang="zh-CN" altLang="en-US" sz="2400" b="1" dirty="0">
                <a:latin typeface="+mn-ea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954233" y="4506926"/>
              <a:ext cx="122170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3956144" y="4040248"/>
              <a:ext cx="1114916" cy="417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600">
                  <a:latin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校验码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5" name="直接箭头连接符 34"/>
            <p:cNvCxnSpPr>
              <a:stCxn id="32" idx="3"/>
              <a:endCxn id="28" idx="1"/>
            </p:cNvCxnSpPr>
            <p:nvPr/>
          </p:nvCxnSpPr>
          <p:spPr>
            <a:xfrm>
              <a:off x="3914572" y="4522278"/>
              <a:ext cx="123474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73"/>
            <p:cNvSpPr/>
            <p:nvPr/>
          </p:nvSpPr>
          <p:spPr>
            <a:xfrm>
              <a:off x="669401" y="3799118"/>
              <a:ext cx="1619516" cy="87708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原始数据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圆角矩形 73"/>
            <p:cNvSpPr/>
            <p:nvPr/>
          </p:nvSpPr>
          <p:spPr>
            <a:xfrm>
              <a:off x="701580" y="4565824"/>
              <a:ext cx="1619516" cy="43854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圆角矩形 73"/>
            <p:cNvSpPr/>
            <p:nvPr/>
          </p:nvSpPr>
          <p:spPr>
            <a:xfrm>
              <a:off x="3732833" y="4478731"/>
              <a:ext cx="1619516" cy="59592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k+r</a:t>
              </a:r>
              <a:r>
                <a:rPr lang="zh-CN" altLang="en-US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圆角矩形 73"/>
            <p:cNvSpPr/>
            <p:nvPr/>
          </p:nvSpPr>
          <p:spPr>
            <a:xfrm>
              <a:off x="2242211" y="4783738"/>
              <a:ext cx="1619516" cy="59592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发送方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149314" y="4193713"/>
            <a:ext cx="1948045" cy="65713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+mn-ea"/>
              </a:rPr>
              <a:t>传输</a:t>
            </a:r>
            <a:r>
              <a:rPr lang="en-US" altLang="zh-CN" sz="2400" b="1">
                <a:latin typeface="+mn-ea"/>
              </a:rPr>
              <a:t>/</a:t>
            </a:r>
            <a:r>
              <a:rPr lang="zh-CN" altLang="en-US" sz="2400" b="1">
                <a:latin typeface="+mn-ea"/>
              </a:rPr>
              <a:t>存储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332102" y="3799118"/>
            <a:ext cx="3383869" cy="1581830"/>
            <a:chOff x="8332102" y="3799118"/>
            <a:chExt cx="3383869" cy="1581830"/>
          </a:xfrm>
        </p:grpSpPr>
        <p:sp>
          <p:nvSpPr>
            <p:cNvPr id="27" name="矩形 26"/>
            <p:cNvSpPr/>
            <p:nvPr/>
          </p:nvSpPr>
          <p:spPr>
            <a:xfrm>
              <a:off x="8332102" y="4193713"/>
              <a:ext cx="1725202" cy="65713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latin typeface="+mn-ea"/>
                </a:rPr>
                <a:t>解码</a:t>
              </a:r>
              <a:r>
                <a:rPr lang="zh-CN" altLang="en-US" sz="2400" b="1" dirty="0">
                  <a:latin typeface="+mn-ea"/>
                </a:rPr>
                <a:t>电路</a:t>
              </a:r>
              <a:endParaRPr lang="zh-CN" altLang="en-US" sz="2400" b="1" dirty="0">
                <a:latin typeface="+mn-ea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10057304" y="4521567"/>
              <a:ext cx="13331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73"/>
            <p:cNvSpPr/>
            <p:nvPr/>
          </p:nvSpPr>
          <p:spPr>
            <a:xfrm>
              <a:off x="9931906" y="4474382"/>
              <a:ext cx="1619516" cy="59592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位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圆角矩形 73"/>
            <p:cNvSpPr/>
            <p:nvPr/>
          </p:nvSpPr>
          <p:spPr>
            <a:xfrm>
              <a:off x="8437788" y="4785020"/>
              <a:ext cx="1619516" cy="59592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接收方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767360" y="3799118"/>
              <a:ext cx="1948611" cy="877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解码数据</a:t>
              </a:r>
              <a:endPara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16826" y="3779003"/>
            <a:ext cx="690562" cy="690562"/>
          </a:xfrm>
          <a:prstGeom prst="rect">
            <a:avLst/>
          </a:prstGeom>
        </p:spPr>
      </p:pic>
      <p:sp>
        <p:nvSpPr>
          <p:cNvPr id="52" name="圆角矩形 73"/>
          <p:cNvSpPr/>
          <p:nvPr/>
        </p:nvSpPr>
        <p:spPr>
          <a:xfrm>
            <a:off x="5352349" y="4783738"/>
            <a:ext cx="1619516" cy="5959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可能出错</a:t>
            </a:r>
            <a:endParaRPr lang="zh-CN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7346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73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奇偶校验码</a:t>
            </a:r>
            <a:r>
              <a:rPr lang="en-US" altLang="zh-CN" dirty="0"/>
              <a:t>——</a:t>
            </a:r>
            <a:r>
              <a:rPr lang="zh-CN" altLang="en-US" dirty="0"/>
              <a:t>概念</a:t>
            </a:r>
            <a:endParaRPr lang="zh-CN" altLang="en-US" dirty="0"/>
          </a:p>
        </p:txBody>
      </p:sp>
      <p:sp>
        <p:nvSpPr>
          <p:cNvPr id="219139" name="Rectangle 3"/>
          <p:cNvSpPr>
            <a:spLocks noGrp="1"/>
          </p:cNvSpPr>
          <p:nvPr>
            <p:ph idx="1"/>
          </p:nvPr>
        </p:nvSpPr>
        <p:spPr>
          <a:xfrm>
            <a:off x="578485" y="875665"/>
            <a:ext cx="9937115" cy="560133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b="1" dirty="0"/>
              <a:t>奇偶校验原理</a:t>
            </a:r>
            <a:endParaRPr lang="zh-CN" altLang="en-US" b="1" dirty="0"/>
          </a:p>
          <a:p>
            <a:pPr marL="450850" lvl="1" indent="-271145" eaLnBrk="1" hangingPunct="1">
              <a:lnSpc>
                <a:spcPct val="110000"/>
              </a:lnSpc>
            </a:pPr>
            <a:r>
              <a:rPr lang="zh-CN" altLang="en-US" sz="2200" b="1" dirty="0">
                <a:solidFill>
                  <a:schemeClr val="tx1"/>
                </a:solidFill>
              </a:rPr>
              <a:t>在数据中</a:t>
            </a:r>
            <a:r>
              <a:rPr lang="zh-CN" altLang="en-US" sz="2200" b="1" dirty="0">
                <a:solidFill>
                  <a:srgbClr val="C00000"/>
                </a:solidFill>
              </a:rPr>
              <a:t>增加</a:t>
            </a:r>
            <a:r>
              <a:rPr lang="en-US" altLang="zh-CN" sz="2200" b="1" dirty="0">
                <a:solidFill>
                  <a:srgbClr val="C00000"/>
                </a:solidFill>
              </a:rPr>
              <a:t>1</a:t>
            </a:r>
            <a:r>
              <a:rPr lang="zh-CN" altLang="en-US" sz="2200" b="1" dirty="0">
                <a:solidFill>
                  <a:srgbClr val="C00000"/>
                </a:solidFill>
              </a:rPr>
              <a:t>个冗余位</a:t>
            </a:r>
            <a:r>
              <a:rPr lang="zh-CN" altLang="en-US" sz="2200" b="1" dirty="0">
                <a:solidFill>
                  <a:schemeClr val="tx1"/>
                </a:solidFill>
              </a:rPr>
              <a:t>，使码距由</a:t>
            </a:r>
            <a:r>
              <a:rPr lang="en-US" altLang="zh-CN" sz="2200" b="1" dirty="0">
                <a:solidFill>
                  <a:schemeClr val="tx1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增加到</a:t>
            </a:r>
            <a:r>
              <a:rPr lang="en-US" altLang="zh-CN" sz="2200" b="1" dirty="0">
                <a:solidFill>
                  <a:schemeClr val="tx1"/>
                </a:solidFill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</a:rPr>
              <a:t>；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450850" lvl="1" indent="-271145" eaLnBrk="1" hangingPunct="1">
              <a:lnSpc>
                <a:spcPct val="110000"/>
              </a:lnSpc>
            </a:pPr>
            <a:r>
              <a:rPr lang="zh-CN" altLang="en-US" sz="2200" b="1" dirty="0">
                <a:solidFill>
                  <a:schemeClr val="tx1"/>
                </a:solidFill>
              </a:rPr>
              <a:t>如果合法编码中有</a:t>
            </a:r>
            <a:r>
              <a:rPr lang="zh-CN" altLang="en-US" sz="2200" b="1" dirty="0">
                <a:solidFill>
                  <a:srgbClr val="C00000"/>
                </a:solidFill>
              </a:rPr>
              <a:t>奇数个位</a:t>
            </a:r>
            <a:r>
              <a:rPr lang="zh-CN" altLang="en-US" sz="2200" b="1" dirty="0">
                <a:solidFill>
                  <a:schemeClr val="tx1"/>
                </a:solidFill>
              </a:rPr>
              <a:t>发生了</a:t>
            </a:r>
            <a:r>
              <a:rPr lang="zh-CN" altLang="en-US" sz="2200" b="1" dirty="0">
                <a:solidFill>
                  <a:srgbClr val="C00000"/>
                </a:solidFill>
              </a:rPr>
              <a:t>错误</a:t>
            </a:r>
            <a:r>
              <a:rPr lang="zh-CN" altLang="en-US" sz="2200" b="1" dirty="0">
                <a:solidFill>
                  <a:schemeClr val="tx1"/>
                </a:solidFill>
              </a:rPr>
              <a:t>，就将成为</a:t>
            </a:r>
            <a:r>
              <a:rPr lang="zh-CN" altLang="en-US" sz="2200" b="1" dirty="0">
                <a:solidFill>
                  <a:srgbClr val="C00000"/>
                </a:solidFill>
              </a:rPr>
              <a:t>非法代码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450850" lvl="1" indent="-271145" eaLnBrk="1" hangingPunct="1">
              <a:lnSpc>
                <a:spcPct val="110000"/>
              </a:lnSpc>
            </a:pPr>
            <a:r>
              <a:rPr lang="zh-CN" altLang="en-US" sz="2200" b="1" dirty="0">
                <a:solidFill>
                  <a:schemeClr val="tx1"/>
                </a:solidFill>
              </a:rPr>
              <a:t>增加的冗余位称为</a:t>
            </a:r>
            <a:r>
              <a:rPr lang="zh-CN" altLang="en-US" sz="2200" b="1" dirty="0">
                <a:solidFill>
                  <a:srgbClr val="C00000"/>
                </a:solidFill>
              </a:rPr>
              <a:t>奇偶校验位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0" algn="just" eaLnBrk="1" hangingPunct="1">
              <a:lnSpc>
                <a:spcPct val="110000"/>
              </a:lnSpc>
              <a:buSzTx/>
              <a:buNone/>
            </a:pPr>
            <a:r>
              <a:rPr lang="zh-CN" altLang="en-US" b="1" dirty="0"/>
              <a:t>校验的类型</a:t>
            </a:r>
            <a:endParaRPr lang="zh-CN" altLang="en-US" b="1" dirty="0"/>
          </a:p>
          <a:p>
            <a:pPr marL="450850" lvl="1" indent="-271145" algn="just" eaLnBrk="1" hangingPunct="1">
              <a:lnSpc>
                <a:spcPct val="110000"/>
              </a:lnSpc>
              <a:buSzTx/>
            </a:pPr>
            <a:r>
              <a:rPr lang="zh-CN" altLang="en-US" sz="2200" b="1" dirty="0">
                <a:solidFill>
                  <a:srgbClr val="C00000"/>
                </a:solidFill>
              </a:rPr>
              <a:t>偶校验</a:t>
            </a:r>
            <a:r>
              <a:rPr lang="zh-CN" altLang="en-US" sz="2200" b="1" dirty="0">
                <a:solidFill>
                  <a:schemeClr val="tx1"/>
                </a:solidFill>
              </a:rPr>
              <a:t>：每个</a:t>
            </a:r>
            <a:r>
              <a:rPr lang="zh-CN" altLang="en-US" sz="2200" b="1" dirty="0">
                <a:solidFill>
                  <a:srgbClr val="C00000"/>
                </a:solidFill>
              </a:rPr>
              <a:t>码字</a:t>
            </a:r>
            <a:r>
              <a:rPr lang="zh-CN" altLang="en-US" sz="2200" b="1" dirty="0">
                <a:solidFill>
                  <a:schemeClr val="tx1"/>
                </a:solidFill>
              </a:rPr>
              <a:t>(包括校验位)中</a:t>
            </a:r>
            <a:r>
              <a:rPr lang="zh-CN" altLang="en-US" sz="2200" b="1" dirty="0">
                <a:solidFill>
                  <a:srgbClr val="C00000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的数目为</a:t>
            </a:r>
            <a:r>
              <a:rPr lang="zh-CN" altLang="en-US" sz="2200" b="1" dirty="0">
                <a:solidFill>
                  <a:srgbClr val="C00000"/>
                </a:solidFill>
              </a:rPr>
              <a:t>偶数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450850" lvl="1" indent="-271145" algn="just" eaLnBrk="1" hangingPunct="1">
              <a:lnSpc>
                <a:spcPct val="110000"/>
              </a:lnSpc>
              <a:buSzTx/>
            </a:pPr>
            <a:r>
              <a:rPr lang="zh-CN" altLang="en-US" sz="2200" b="1" dirty="0">
                <a:solidFill>
                  <a:srgbClr val="C00000"/>
                </a:solidFill>
              </a:rPr>
              <a:t>奇校验</a:t>
            </a:r>
            <a:r>
              <a:rPr lang="zh-CN" altLang="en-US" sz="2200" b="1" dirty="0">
                <a:solidFill>
                  <a:schemeClr val="tx1"/>
                </a:solidFill>
              </a:rPr>
              <a:t>：每个</a:t>
            </a:r>
            <a:r>
              <a:rPr lang="zh-CN" altLang="en-US" sz="2200" b="1" dirty="0">
                <a:solidFill>
                  <a:srgbClr val="C00000"/>
                </a:solidFill>
              </a:rPr>
              <a:t>码字</a:t>
            </a:r>
            <a:r>
              <a:rPr lang="zh-CN" altLang="en-US" sz="2200" b="1" dirty="0">
                <a:solidFill>
                  <a:schemeClr val="tx1"/>
                </a:solidFill>
              </a:rPr>
              <a:t>(包括校验位)中</a:t>
            </a:r>
            <a:r>
              <a:rPr lang="zh-CN" altLang="en-US" sz="2200" b="1" dirty="0">
                <a:solidFill>
                  <a:srgbClr val="C00000"/>
                </a:solidFill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</a:rPr>
              <a:t>的数目为</a:t>
            </a:r>
            <a:r>
              <a:rPr lang="zh-CN" altLang="en-US" sz="2200" b="1" dirty="0">
                <a:solidFill>
                  <a:srgbClr val="C00000"/>
                </a:solidFill>
              </a:rPr>
              <a:t>奇数</a:t>
            </a:r>
            <a:r>
              <a:rPr lang="zh-CN" altLang="en-US" sz="2200" b="1" dirty="0">
                <a:solidFill>
                  <a:schemeClr val="tx1"/>
                </a:solidFill>
              </a:rPr>
              <a:t>。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0" algn="just" eaLnBrk="1" hangingPunct="1">
              <a:lnSpc>
                <a:spcPct val="110000"/>
              </a:lnSpc>
              <a:buSzTx/>
              <a:buNone/>
            </a:pPr>
            <a:r>
              <a:rPr lang="zh-CN" altLang="en-US" b="1" dirty="0"/>
              <a:t>校验过程</a:t>
            </a:r>
            <a:endParaRPr lang="zh-CN" altLang="en-US" b="1" dirty="0"/>
          </a:p>
          <a:p>
            <a:pPr marL="450850" lvl="1" indent="-271145" algn="just" eaLnBrk="1" hangingPunct="1">
              <a:lnSpc>
                <a:spcPct val="110000"/>
              </a:lnSpc>
              <a:buSzTx/>
            </a:pPr>
            <a:r>
              <a:rPr lang="zh-CN" altLang="en-US" sz="2200" b="1" dirty="0">
                <a:solidFill>
                  <a:srgbClr val="C00000"/>
                </a:solidFill>
              </a:rPr>
              <a:t>发送端</a:t>
            </a:r>
            <a:r>
              <a:rPr lang="zh-CN" altLang="en-US" sz="2200" b="1" dirty="0">
                <a:solidFill>
                  <a:schemeClr val="tx1"/>
                </a:solidFill>
              </a:rPr>
              <a:t>：按照校验类型，在发送数据后</a:t>
            </a:r>
            <a:r>
              <a:rPr lang="zh-CN" altLang="en-US" sz="2200" b="1" dirty="0">
                <a:solidFill>
                  <a:srgbClr val="C00000"/>
                </a:solidFill>
              </a:rPr>
              <a:t>添加校验位P</a:t>
            </a:r>
            <a:r>
              <a:rPr lang="zh-CN" altLang="en-US" sz="2200" b="1" dirty="0">
                <a:solidFill>
                  <a:schemeClr val="tx1"/>
                </a:solidFill>
              </a:rPr>
              <a:t>；</a:t>
            </a:r>
            <a:endParaRPr lang="zh-CN" altLang="en-US" sz="2200" b="1" dirty="0">
              <a:solidFill>
                <a:schemeClr val="tx1"/>
              </a:solidFill>
            </a:endParaRPr>
          </a:p>
          <a:p>
            <a:pPr marL="450850" lvl="1" indent="-271145" algn="just" eaLnBrk="1" hangingPunct="1">
              <a:lnSpc>
                <a:spcPct val="110000"/>
              </a:lnSpc>
              <a:buSzTx/>
            </a:pPr>
            <a:r>
              <a:rPr lang="zh-CN" altLang="en-US" sz="2200" b="1" dirty="0">
                <a:solidFill>
                  <a:srgbClr val="C00000"/>
                </a:solidFill>
              </a:rPr>
              <a:t>接收端</a:t>
            </a:r>
            <a:r>
              <a:rPr lang="zh-CN" altLang="en-US" sz="2200" b="1" dirty="0">
                <a:solidFill>
                  <a:schemeClr val="tx1"/>
                </a:solidFill>
              </a:rPr>
              <a:t>：对</a:t>
            </a:r>
            <a:r>
              <a:rPr lang="zh-CN" altLang="en-US" sz="2200" b="1" dirty="0">
                <a:solidFill>
                  <a:srgbClr val="C00000"/>
                </a:solidFill>
              </a:rPr>
              <a:t>接收到的数据（包括校验位）</a:t>
            </a:r>
            <a:r>
              <a:rPr lang="zh-CN" altLang="en-US" sz="2200" b="1" dirty="0">
                <a:solidFill>
                  <a:schemeClr val="tx1"/>
                </a:solidFill>
              </a:rPr>
              <a:t>进行</a:t>
            </a:r>
            <a:r>
              <a:rPr lang="zh-CN" altLang="en-US" sz="2200" b="1" dirty="0">
                <a:solidFill>
                  <a:srgbClr val="C00000"/>
                </a:solidFill>
              </a:rPr>
              <a:t>同样类型的校验</a:t>
            </a:r>
            <a:r>
              <a:rPr lang="zh-CN" altLang="en-US" sz="2200" b="1" dirty="0">
                <a:solidFill>
                  <a:schemeClr val="tx1"/>
                </a:solidFill>
              </a:rPr>
              <a:t>，决定数据传输中是否存在错误；</a:t>
            </a:r>
            <a:endParaRPr lang="zh-CN" alt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9139">
                                            <p:txEl>
                                              <p:charRg st="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3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9139">
                                            <p:txEl>
                                              <p:charRg st="30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58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9139">
                                            <p:txEl>
                                              <p:charRg st="58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73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9139">
                                            <p:txEl>
                                              <p:charRg st="73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79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9139">
                                            <p:txEl>
                                              <p:charRg st="79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104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9139">
                                            <p:txEl>
                                              <p:charRg st="104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129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9139">
                                            <p:txEl>
                                              <p:charRg st="129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134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9139">
                                            <p:txEl>
                                              <p:charRg st="134" end="1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159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9139">
                                            <p:txEl>
                                              <p:charRg st="159" end="2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2.3.1 </a:t>
            </a:r>
            <a:r>
              <a:rPr lang="zh-CN" altLang="en-US" dirty="0"/>
              <a:t>奇偶校验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24764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奇校验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200" b="1" dirty="0"/>
              <a:t>冗余位：</a:t>
            </a:r>
            <a:r>
              <a:rPr lang="en-US" altLang="zh-CN" sz="2200" dirty="0"/>
              <a:t>1</a:t>
            </a:r>
            <a:r>
              <a:rPr lang="zh-CN" altLang="en-US" sz="2200" dirty="0"/>
              <a:t>位 校验位 </a:t>
            </a:r>
            <a:r>
              <a:rPr lang="en-US" altLang="zh-CN" sz="2200" dirty="0"/>
              <a:t>P   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b="1" dirty="0"/>
              <a:t>编码规则：</a:t>
            </a:r>
            <a:r>
              <a:rPr lang="zh-CN" altLang="en-US" sz="2200" dirty="0"/>
              <a:t>校验码（数据＋校验位）中</a:t>
            </a:r>
            <a:r>
              <a:rPr lang="en-US" altLang="zh-CN" sz="2200" dirty="0"/>
              <a:t>1</a:t>
            </a:r>
            <a:r>
              <a:rPr lang="zh-CN" altLang="en-US" sz="2200" dirty="0"/>
              <a:t>的个数为奇数    </a:t>
            </a:r>
            <a:r>
              <a:rPr lang="zh-CN" altLang="en-US" sz="2200" b="1" dirty="0"/>
              <a:t>最小码距</a:t>
            </a:r>
            <a:r>
              <a:rPr lang="zh-CN" altLang="en-US" sz="2200" dirty="0"/>
              <a:t>：</a:t>
            </a:r>
            <a:r>
              <a:rPr lang="en-US" altLang="zh-CN" sz="2200" dirty="0"/>
              <a:t>2</a:t>
            </a:r>
            <a:endParaRPr lang="zh-CN" altLang="en-US" sz="2200" dirty="0"/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0000 </a:t>
            </a:r>
            <a:r>
              <a:rPr lang="en-US" altLang="zh-CN" sz="2200" dirty="0">
                <a:sym typeface="Symbol" panose="05050102010706020507" pitchFamily="18" charset="2"/>
              </a:rPr>
              <a:t> 00001   (</a:t>
            </a:r>
            <a:r>
              <a:rPr lang="zh-CN" altLang="en-US" sz="2200" dirty="0">
                <a:sym typeface="Symbol" panose="05050102010706020507" pitchFamily="18" charset="2"/>
              </a:rPr>
              <a:t>奇校验</a:t>
            </a:r>
            <a:r>
              <a:rPr lang="en-US" altLang="zh-CN" sz="2200" dirty="0">
                <a:sym typeface="Symbol" panose="05050102010706020507" pitchFamily="18" charset="2"/>
              </a:rPr>
              <a:t>)     0001  00011   (</a:t>
            </a:r>
            <a:r>
              <a:rPr lang="zh-CN" altLang="en-US" sz="2200" dirty="0">
                <a:sym typeface="Symbol" panose="05050102010706020507" pitchFamily="18" charset="2"/>
              </a:rPr>
              <a:t>偶校验</a:t>
            </a:r>
            <a:r>
              <a:rPr lang="en-US" altLang="zh-CN" sz="2200" dirty="0">
                <a:sym typeface="Symbol" panose="05050102010706020507" pitchFamily="18" charset="2"/>
              </a:rPr>
              <a:t>)     </a:t>
            </a:r>
            <a:endParaRPr lang="en-US" altLang="zh-CN" sz="2200" dirty="0"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08705" y="3711312"/>
            <a:ext cx="1295400" cy="53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偶校验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923826" y="4334108"/>
            <a:ext cx="1295400" cy="53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奇校验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908705" y="4956904"/>
            <a:ext cx="1295400" cy="5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Ctr="1"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检错码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4105" y="3689405"/>
            <a:ext cx="6768752" cy="559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21" y="4316440"/>
            <a:ext cx="6848745" cy="6185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21" y="5007004"/>
            <a:ext cx="7280793" cy="568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 </a:t>
            </a:r>
            <a:r>
              <a:rPr lang="zh-CN" altLang="en-US" dirty="0"/>
              <a:t>汉字表示法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65978" cy="56370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8 </a:t>
            </a:r>
            <a:r>
              <a:rPr lang="zh-CN" altLang="en-US" dirty="0"/>
              <a:t>位数据仅能表示</a:t>
            </a:r>
            <a:r>
              <a:rPr lang="en-US" altLang="zh-CN" dirty="0"/>
              <a:t>256</a:t>
            </a:r>
            <a:r>
              <a:rPr lang="zh-CN" altLang="en-US" dirty="0"/>
              <a:t>个字符，无法表示汉字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GB2312</a:t>
            </a:r>
            <a:r>
              <a:rPr lang="zh-CN" altLang="en-US" dirty="0"/>
              <a:t>国家标准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1981</a:t>
            </a:r>
            <a:r>
              <a:rPr lang="zh-CN" altLang="en-US" dirty="0"/>
              <a:t>年</a:t>
            </a:r>
            <a:r>
              <a:rPr lang="en-US" altLang="zh-CN" dirty="0"/>
              <a:t>, 16</a:t>
            </a:r>
            <a:r>
              <a:rPr lang="zh-CN" altLang="en-US" dirty="0"/>
              <a:t>位表示</a:t>
            </a:r>
            <a:r>
              <a:rPr lang="en-US" altLang="zh-CN" dirty="0"/>
              <a:t>,</a:t>
            </a:r>
            <a:r>
              <a:rPr lang="zh-CN" altLang="en-US" dirty="0"/>
              <a:t>又称为国标码或国际交换码</a:t>
            </a:r>
            <a:endParaRPr lang="zh-CN" altLang="en-US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一级常用汉字</a:t>
            </a:r>
            <a:r>
              <a:rPr lang="en-US" altLang="zh-CN" dirty="0"/>
              <a:t>3755</a:t>
            </a:r>
            <a:r>
              <a:rPr lang="zh-CN" altLang="en-US" dirty="0"/>
              <a:t>个，按汉语拼音排列</a:t>
            </a:r>
            <a:endParaRPr lang="zh-CN" altLang="en-US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二级常用汉字</a:t>
            </a:r>
            <a:r>
              <a:rPr lang="en-US" altLang="zh-CN" dirty="0"/>
              <a:t>3008</a:t>
            </a:r>
            <a:r>
              <a:rPr lang="zh-CN" altLang="en-US" dirty="0"/>
              <a:t>个，按偏旁部首排列</a:t>
            </a:r>
            <a:endParaRPr lang="zh-CN" altLang="en-US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非汉字字符</a:t>
            </a:r>
            <a:r>
              <a:rPr lang="en-US" altLang="zh-CN" dirty="0"/>
              <a:t>682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>
                <a:sym typeface="Wingdings" panose="05000000000000000000" pitchFamily="2" charset="2"/>
              </a:rPr>
              <a:t>94*94</a:t>
            </a:r>
            <a:r>
              <a:rPr lang="zh-CN" altLang="en-US" dirty="0">
                <a:sym typeface="Wingdings" panose="05000000000000000000" pitchFamily="2" charset="2"/>
              </a:rPr>
              <a:t>矩阵  </a:t>
            </a:r>
            <a:r>
              <a:rPr lang="zh-CN" altLang="en-US" dirty="0">
                <a:sym typeface="Wingdings" panose="05000000000000000000" pitchFamily="2" charset="2"/>
                <a:hlinkClick r:id="rId1" action="ppaction://hlinkfile"/>
              </a:rPr>
              <a:t>区位码</a:t>
            </a:r>
            <a:r>
              <a:rPr lang="zh-CN" altLang="en-US" dirty="0">
                <a:sym typeface="Wingdings" panose="05000000000000000000" pitchFamily="2" charset="2"/>
              </a:rPr>
              <a:t>（行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>
                <a:sym typeface="Wingdings" panose="05000000000000000000" pitchFamily="2" charset="2"/>
              </a:rPr>
              <a:t>区，列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>
                <a:sym typeface="Wingdings" panose="05000000000000000000" pitchFamily="2" charset="2"/>
              </a:rPr>
              <a:t>位）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/>
              <a:t>一级汉字 </a:t>
            </a:r>
            <a:r>
              <a:rPr lang="en-US" altLang="zh-CN" dirty="0"/>
              <a:t>16-55</a:t>
            </a:r>
            <a:r>
              <a:rPr lang="zh-CN" altLang="en-US" dirty="0"/>
              <a:t>区 二级汉字 </a:t>
            </a:r>
            <a:r>
              <a:rPr lang="en-US" altLang="zh-CN" dirty="0"/>
              <a:t>56-87</a:t>
            </a:r>
            <a:r>
              <a:rPr lang="zh-CN" altLang="en-US" dirty="0"/>
              <a:t>区</a:t>
            </a:r>
            <a:endParaRPr lang="zh-CN" altLang="en-US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三级汉字 </a:t>
            </a:r>
            <a:r>
              <a:rPr lang="en-US" altLang="zh-CN" dirty="0"/>
              <a:t>1-9</a:t>
            </a:r>
            <a:r>
              <a:rPr lang="zh-CN" altLang="en-US" dirty="0"/>
              <a:t>区   用户自定义</a:t>
            </a:r>
            <a:r>
              <a:rPr lang="en-US" altLang="zh-CN" dirty="0"/>
              <a:t>10-15</a:t>
            </a:r>
            <a:r>
              <a:rPr lang="zh-CN" altLang="en-US" dirty="0"/>
              <a:t>区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8370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>
          <a:xfrm>
            <a:off x="838200" y="123508"/>
            <a:ext cx="8229600" cy="792162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奇偶校验码</a:t>
            </a:r>
            <a:r>
              <a:rPr lang="en-US" altLang="zh-CN" dirty="0"/>
              <a:t>——</a:t>
            </a:r>
            <a:r>
              <a:rPr lang="zh-CN" altLang="en-US" dirty="0"/>
              <a:t>校验原理</a:t>
            </a:r>
            <a:endParaRPr lang="zh-CN" altLang="en-US" dirty="0"/>
          </a:p>
        </p:txBody>
      </p:sp>
      <p:sp>
        <p:nvSpPr>
          <p:cNvPr id="220163" name="Rectangle 3"/>
          <p:cNvSpPr>
            <a:spLocks noGrp="1"/>
          </p:cNvSpPr>
          <p:nvPr>
            <p:ph idx="1"/>
          </p:nvPr>
        </p:nvSpPr>
        <p:spPr>
          <a:xfrm>
            <a:off x="838200" y="1022350"/>
            <a:ext cx="9677400" cy="5334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b="1" dirty="0"/>
              <a:t>偶校验：在接收端求校验位</a:t>
            </a:r>
            <a:endParaRPr lang="zh-CN" altLang="en-US" dirty="0"/>
          </a:p>
          <a:p>
            <a:pPr lvl="1" indent="-264795" eaLnBrk="1" hangingPunct="1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’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=D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⊕ 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⊕ D</a:t>
            </a:r>
            <a:r>
              <a:rPr lang="en-US" altLang="zh-CN" sz="2400" b="1" baseline="-25000" dirty="0">
                <a:solidFill>
                  <a:schemeClr val="accent1">
                    <a:lumMod val="75000"/>
                  </a:schemeClr>
                </a:solidFill>
              </a:rPr>
              <a:t>0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⊕P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 indent="-264795" eaLnBrk="1" hangingPunct="1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若</a:t>
            </a:r>
            <a:r>
              <a:rPr lang="en-US" altLang="zh-CN" sz="2400" b="1" dirty="0">
                <a:solidFill>
                  <a:srgbClr val="C00000"/>
                </a:solidFill>
              </a:rPr>
              <a:t>P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’</a:t>
            </a:r>
            <a:r>
              <a:rPr lang="zh-CN" altLang="en-US" sz="2400" b="1" dirty="0">
                <a:solidFill>
                  <a:srgbClr val="C00000"/>
                </a:solidFill>
              </a:rPr>
              <a:t>＝</a:t>
            </a:r>
            <a:r>
              <a:rPr lang="en-US" altLang="zh-CN" sz="2400" b="1" dirty="0">
                <a:solidFill>
                  <a:srgbClr val="C00000"/>
                </a:solidFill>
              </a:rPr>
              <a:t>0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则</a:t>
            </a:r>
            <a:r>
              <a:rPr lang="zh-CN" altLang="en-US" sz="2400" b="1" dirty="0">
                <a:solidFill>
                  <a:srgbClr val="C00000"/>
                </a:solidFill>
              </a:rPr>
              <a:t>无错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；若</a:t>
            </a:r>
            <a:r>
              <a:rPr lang="en-US" altLang="zh-CN" sz="2400" b="1" dirty="0">
                <a:solidFill>
                  <a:srgbClr val="C00000"/>
                </a:solidFill>
              </a:rPr>
              <a:t>P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’</a:t>
            </a:r>
            <a:r>
              <a:rPr lang="zh-CN" altLang="en-US" sz="2400" b="1" dirty="0">
                <a:solidFill>
                  <a:srgbClr val="C00000"/>
                </a:solidFill>
              </a:rPr>
              <a:t>＝</a:t>
            </a:r>
            <a:r>
              <a:rPr lang="en-US" altLang="zh-CN" sz="2400" b="1" dirty="0">
                <a:solidFill>
                  <a:srgbClr val="C00000"/>
                </a:solidFill>
              </a:rPr>
              <a:t>1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，则</a:t>
            </a:r>
            <a:r>
              <a:rPr lang="zh-CN" altLang="en-US" sz="2400" b="1" dirty="0">
                <a:solidFill>
                  <a:srgbClr val="C00000"/>
                </a:solidFill>
              </a:rPr>
              <a:t>有错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/>
            <a:r>
              <a:rPr lang="zh-CN" altLang="en-US" b="1" dirty="0"/>
              <a:t>奇校验：在接收端求校验位</a:t>
            </a:r>
            <a:endParaRPr lang="zh-CN" altLang="en-US" b="1" dirty="0"/>
          </a:p>
          <a:p>
            <a:pPr lvl="1" indent="-264795" algn="just" eaLnBrk="1" hangingPunct="1">
              <a:buSzTx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P’=D7⊕D6⊕D5⊕D4⊕D3⊕D2 ⊕ D1 ⊕ D0 ⊕P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 indent="-264795" algn="just" eaLnBrk="1" hangingPunct="1">
              <a:buSzTx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若</a:t>
            </a:r>
            <a:r>
              <a:rPr lang="en-US" altLang="zh-CN" sz="2400" b="1" dirty="0">
                <a:solidFill>
                  <a:srgbClr val="C00000"/>
                </a:solidFill>
              </a:rPr>
              <a:t>P’＝1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，则</a:t>
            </a:r>
            <a:r>
              <a:rPr lang="en-US" altLang="zh-CN" sz="2400" b="1" dirty="0">
                <a:solidFill>
                  <a:srgbClr val="C00000"/>
                </a:solidFill>
              </a:rPr>
              <a:t>无错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；若</a:t>
            </a:r>
            <a:r>
              <a:rPr lang="en-US" altLang="zh-CN" sz="2400" b="1" dirty="0">
                <a:solidFill>
                  <a:srgbClr val="C00000"/>
                </a:solidFill>
              </a:rPr>
              <a:t>P’＝0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，则</a:t>
            </a:r>
            <a:r>
              <a:rPr lang="en-US" altLang="zh-CN" sz="2400" b="1" dirty="0">
                <a:solidFill>
                  <a:srgbClr val="C00000"/>
                </a:solidFill>
              </a:rPr>
              <a:t>有错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zh-CN" altLang="en-US" dirty="0"/>
          </a:p>
          <a:p>
            <a:pPr lvl="1" indent="-264795"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b="1" dirty="0"/>
              <a:t>电路实现：</a:t>
            </a:r>
            <a:endParaRPr lang="zh-CN" altLang="en-US" dirty="0"/>
          </a:p>
          <a:p>
            <a:pPr lvl="1" indent="-264795" eaLnBrk="1" hangingPunct="1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一般采用</a:t>
            </a:r>
            <a:r>
              <a:rPr lang="en-US" altLang="zh-CN" sz="2400" b="1" dirty="0">
                <a:solidFill>
                  <a:srgbClr val="C00000"/>
                </a:solidFill>
              </a:rPr>
              <a:t>异或电路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得到校验位。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00137" name="Text Box 9"/>
          <p:cNvSpPr txBox="1"/>
          <p:nvPr/>
        </p:nvSpPr>
        <p:spPr>
          <a:xfrm>
            <a:off x="2438400" y="4576763"/>
            <a:ext cx="1792288" cy="460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rgbClr val="FF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1010 1011</a:t>
            </a:r>
            <a:endParaRPr lang="en-US" altLang="zh-CN" sz="2400" b="1" dirty="0">
              <a:solidFill>
                <a:srgbClr val="FF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0138" name="AutoShape 10"/>
          <p:cNvSpPr/>
          <p:nvPr/>
        </p:nvSpPr>
        <p:spPr>
          <a:xfrm>
            <a:off x="4343400" y="4495800"/>
            <a:ext cx="2020888" cy="685800"/>
          </a:xfrm>
          <a:prstGeom prst="rightArrow">
            <a:avLst>
              <a:gd name="adj1" fmla="val 50000"/>
              <a:gd name="adj2" fmla="val 73655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6666"/>
                </a:solidFill>
                <a:latin typeface="Times New Roman" panose="02020603050405020304" pitchFamily="18" charset="0"/>
                <a:ea typeface="仿宋_GB2312" pitchFamily="49" charset="-122"/>
              </a:rPr>
              <a:t>求校验码</a:t>
            </a:r>
            <a:endParaRPr lang="zh-CN" altLang="en-US" sz="2400" b="1" dirty="0">
              <a:solidFill>
                <a:srgbClr val="0066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00139" name="Text Box 11"/>
          <p:cNvSpPr txBox="1"/>
          <p:nvPr/>
        </p:nvSpPr>
        <p:spPr>
          <a:xfrm>
            <a:off x="6516688" y="4257675"/>
            <a:ext cx="3505200" cy="460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6666"/>
                </a:solidFill>
                <a:latin typeface="Times New Roman" panose="02020603050405020304" pitchFamily="18" charset="0"/>
                <a:ea typeface="仿宋_GB2312" pitchFamily="49" charset="-122"/>
              </a:rPr>
              <a:t>偶校验码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dirty="0">
                <a:solidFill>
                  <a:srgbClr val="996633"/>
                </a:solidFill>
                <a:latin typeface="Times New Roman" panose="02020603050405020304" pitchFamily="18" charset="0"/>
                <a:ea typeface="仿宋_GB2312" pitchFamily="49" charset="-122"/>
              </a:rPr>
              <a:t>1010 1011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00140" name="Text Box 12"/>
          <p:cNvSpPr txBox="1"/>
          <p:nvPr/>
        </p:nvSpPr>
        <p:spPr>
          <a:xfrm>
            <a:off x="6532563" y="4943475"/>
            <a:ext cx="3489325" cy="460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6666"/>
                </a:solidFill>
                <a:latin typeface="Times New Roman" panose="02020603050405020304" pitchFamily="18" charset="0"/>
                <a:ea typeface="仿宋_GB2312" pitchFamily="49" charset="-122"/>
              </a:rPr>
              <a:t>奇校验码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dirty="0">
                <a:solidFill>
                  <a:srgbClr val="996633"/>
                </a:solidFill>
                <a:latin typeface="Times New Roman" panose="02020603050405020304" pitchFamily="18" charset="0"/>
                <a:ea typeface="仿宋_GB2312" pitchFamily="49" charset="-122"/>
              </a:rPr>
              <a:t>1010 1011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13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0163">
                                            <p:txEl>
                                              <p:charRg st="13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47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0163">
                                            <p:txEl>
                                              <p:charRg st="47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68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0163">
                                            <p:txEl>
                                              <p:charRg st="68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81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0163">
                                            <p:txEl>
                                              <p:charRg st="81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115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0163">
                                            <p:txEl>
                                              <p:charRg st="115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0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00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00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0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0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138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0163">
                                            <p:txEl>
                                              <p:charRg st="138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144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20163">
                                            <p:txEl>
                                              <p:charRg st="144" end="1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build="p"/>
      <p:bldP spid="1200137" grpId="0" bldLvl="0" animBg="1"/>
      <p:bldP spid="1200138" grpId="0" bldLvl="0" animBg="1"/>
      <p:bldP spid="1200139" grpId="0" bldLvl="0" animBg="1"/>
      <p:bldP spid="1200140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9394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435231" name="Text Box 31"/>
          <p:cNvSpPr txBox="1"/>
          <p:nvPr/>
        </p:nvSpPr>
        <p:spPr>
          <a:xfrm>
            <a:off x="6858000" y="6096000"/>
            <a:ext cx="2209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接收端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5202" name="Rectangle 2"/>
          <p:cNvSpPr/>
          <p:nvPr/>
        </p:nvSpPr>
        <p:spPr>
          <a:xfrm>
            <a:off x="6629400" y="1447800"/>
            <a:ext cx="2895600" cy="60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endParaRPr lang="zh-CN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5203" name="Line 3"/>
          <p:cNvSpPr/>
          <p:nvPr/>
        </p:nvSpPr>
        <p:spPr>
          <a:xfrm>
            <a:off x="8991600" y="14478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35204" name="Text Box 4"/>
          <p:cNvSpPr txBox="1"/>
          <p:nvPr/>
        </p:nvSpPr>
        <p:spPr>
          <a:xfrm>
            <a:off x="7391400" y="2362200"/>
            <a:ext cx="1066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字</a:t>
            </a:r>
            <a:endParaRPr lang="zh-CN" altLang="en-US" sz="2400" b="1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05" name="Text Box 5"/>
          <p:cNvSpPr txBox="1"/>
          <p:nvPr/>
        </p:nvSpPr>
        <p:spPr>
          <a:xfrm>
            <a:off x="8763000" y="2362200"/>
            <a:ext cx="1371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校验位</a:t>
            </a:r>
            <a:endParaRPr lang="zh-CN" altLang="en-US" sz="2400" b="1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06" name="Line 6"/>
          <p:cNvSpPr/>
          <p:nvPr/>
        </p:nvSpPr>
        <p:spPr>
          <a:xfrm flipV="1">
            <a:off x="9296400" y="20574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35207" name="Line 7"/>
          <p:cNvSpPr/>
          <p:nvPr/>
        </p:nvSpPr>
        <p:spPr>
          <a:xfrm flipV="1">
            <a:off x="7848600" y="20574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435208" name="Freeform 8"/>
          <p:cNvSpPr/>
          <p:nvPr/>
        </p:nvSpPr>
        <p:spPr>
          <a:xfrm>
            <a:off x="6629400" y="1066800"/>
            <a:ext cx="2895600" cy="3810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</a:cxnLst>
            <a:pathLst>
              <a:path w="1824" h="240">
                <a:moveTo>
                  <a:pt x="0" y="240"/>
                </a:moveTo>
                <a:cubicBezTo>
                  <a:pt x="328" y="120"/>
                  <a:pt x="656" y="0"/>
                  <a:pt x="960" y="0"/>
                </a:cubicBezTo>
                <a:cubicBezTo>
                  <a:pt x="1264" y="0"/>
                  <a:pt x="1680" y="200"/>
                  <a:pt x="1824" y="24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5209" name="Text Box 9"/>
          <p:cNvSpPr txBox="1"/>
          <p:nvPr/>
        </p:nvSpPr>
        <p:spPr>
          <a:xfrm>
            <a:off x="7162800" y="609600"/>
            <a:ext cx="2057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校验码</a:t>
            </a:r>
            <a:endParaRPr lang="zh-CN" altLang="en-US" sz="2400" b="1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0" name="Text Box 10"/>
          <p:cNvSpPr txBox="1"/>
          <p:nvPr/>
        </p:nvSpPr>
        <p:spPr>
          <a:xfrm>
            <a:off x="1619250" y="2971800"/>
            <a:ext cx="2724150" cy="101473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     数据</a:t>
            </a:r>
            <a:endParaRPr lang="zh-CN" altLang="en-US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66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sz="2400" b="1" dirty="0">
                <a:solidFill>
                  <a:srgbClr val="FF66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0010  0001</a:t>
            </a:r>
            <a:endParaRPr lang="en-US" altLang="zh-CN" sz="2400" b="1" dirty="0">
              <a:solidFill>
                <a:srgbClr val="9900CC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1" name="Text Box 11"/>
          <p:cNvSpPr txBox="1"/>
          <p:nvPr/>
        </p:nvSpPr>
        <p:spPr>
          <a:xfrm>
            <a:off x="5257800" y="2971800"/>
            <a:ext cx="1524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奇校验码</a:t>
            </a:r>
            <a:endParaRPr lang="zh-CN" altLang="en-US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2" name="Text Box 12"/>
          <p:cNvSpPr txBox="1"/>
          <p:nvPr/>
        </p:nvSpPr>
        <p:spPr>
          <a:xfrm>
            <a:off x="4800600" y="3581400"/>
            <a:ext cx="2057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rgbClr val="FF66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0010  0001</a:t>
            </a:r>
            <a:endParaRPr lang="en-US" altLang="zh-CN" sz="2400" b="1" dirty="0">
              <a:solidFill>
                <a:srgbClr val="FF66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3" name="Text Box 13"/>
          <p:cNvSpPr txBox="1"/>
          <p:nvPr/>
        </p:nvSpPr>
        <p:spPr>
          <a:xfrm>
            <a:off x="6629400" y="3581400"/>
            <a:ext cx="609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4" name="Text Box 14"/>
          <p:cNvSpPr txBox="1"/>
          <p:nvPr/>
        </p:nvSpPr>
        <p:spPr>
          <a:xfrm>
            <a:off x="8077200" y="2971800"/>
            <a:ext cx="16002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偶校验码</a:t>
            </a:r>
            <a:endParaRPr lang="zh-CN" altLang="en-US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5" name="Text Box 15"/>
          <p:cNvSpPr txBox="1"/>
          <p:nvPr/>
        </p:nvSpPr>
        <p:spPr>
          <a:xfrm>
            <a:off x="7696200" y="3581400"/>
            <a:ext cx="2057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rgbClr val="FF66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0010  0001</a:t>
            </a:r>
            <a:endParaRPr lang="en-US" altLang="zh-CN" sz="2400" b="1" dirty="0">
              <a:solidFill>
                <a:srgbClr val="FF66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16" name="Text Box 16"/>
          <p:cNvSpPr txBox="1"/>
          <p:nvPr/>
        </p:nvSpPr>
        <p:spPr>
          <a:xfrm>
            <a:off x="9525000" y="3581400"/>
            <a:ext cx="609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21" name="Text Box 21"/>
          <p:cNvSpPr txBox="1"/>
          <p:nvPr/>
        </p:nvSpPr>
        <p:spPr>
          <a:xfrm>
            <a:off x="1752600" y="4343400"/>
            <a:ext cx="4114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：数据  ：   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0111  0101</a:t>
            </a:r>
            <a:endParaRPr lang="en-US" altLang="zh-CN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22" name="Text Box 22"/>
          <p:cNvSpPr txBox="1"/>
          <p:nvPr/>
        </p:nvSpPr>
        <p:spPr>
          <a:xfrm>
            <a:off x="7010400" y="4800600"/>
            <a:ext cx="1524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偶校验码   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5223" name="Text Box 23"/>
          <p:cNvSpPr txBox="1"/>
          <p:nvPr/>
        </p:nvSpPr>
        <p:spPr>
          <a:xfrm>
            <a:off x="6629400" y="4343400"/>
            <a:ext cx="2133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 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0101</a:t>
            </a:r>
            <a:endParaRPr lang="en-US" altLang="zh-CN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24" name="Text Box 24"/>
          <p:cNvSpPr txBox="1"/>
          <p:nvPr/>
        </p:nvSpPr>
        <p:spPr>
          <a:xfrm>
            <a:off x="8458200" y="4343400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25" name="Text Box 25"/>
          <p:cNvSpPr txBox="1"/>
          <p:nvPr/>
        </p:nvSpPr>
        <p:spPr>
          <a:xfrm>
            <a:off x="3810000" y="4800600"/>
            <a:ext cx="1676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发送端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5226" name="AutoShape 26"/>
          <p:cNvSpPr/>
          <p:nvPr/>
        </p:nvSpPr>
        <p:spPr>
          <a:xfrm>
            <a:off x="5791200" y="4495800"/>
            <a:ext cx="838200" cy="228600"/>
          </a:xfrm>
          <a:prstGeom prst="rightArrow">
            <a:avLst>
              <a:gd name="adj1" fmla="val 50000"/>
              <a:gd name="adj2" fmla="val 9928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endParaRPr lang="zh-CN" altLang="zh-CN" sz="32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5227" name="Text Box 27"/>
          <p:cNvSpPr txBox="1"/>
          <p:nvPr/>
        </p:nvSpPr>
        <p:spPr>
          <a:xfrm>
            <a:off x="5410200" y="4800600"/>
            <a:ext cx="1765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（门电路）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5228" name="AutoShape 28"/>
          <p:cNvSpPr/>
          <p:nvPr/>
        </p:nvSpPr>
        <p:spPr>
          <a:xfrm>
            <a:off x="7696200" y="5257800"/>
            <a:ext cx="381000" cy="381000"/>
          </a:xfrm>
          <a:prstGeom prst="downArrow">
            <a:avLst>
              <a:gd name="adj1" fmla="val 50000"/>
              <a:gd name="adj2" fmla="val 230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endParaRPr lang="zh-CN" altLang="zh-CN" sz="32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5229" name="Text Box 29"/>
          <p:cNvSpPr txBox="1"/>
          <p:nvPr/>
        </p:nvSpPr>
        <p:spPr>
          <a:xfrm>
            <a:off x="6553200" y="5715000"/>
            <a:ext cx="2133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0101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30" name="Rectangle 30"/>
          <p:cNvSpPr/>
          <p:nvPr/>
        </p:nvSpPr>
        <p:spPr>
          <a:xfrm>
            <a:off x="8537893" y="5715000"/>
            <a:ext cx="3771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234" name="Freeform 34"/>
          <p:cNvSpPr/>
          <p:nvPr/>
        </p:nvSpPr>
        <p:spPr>
          <a:xfrm>
            <a:off x="8915400" y="4572000"/>
            <a:ext cx="685800" cy="1371600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632" h="1008">
                <a:moveTo>
                  <a:pt x="48" y="0"/>
                </a:moveTo>
                <a:cubicBezTo>
                  <a:pt x="340" y="204"/>
                  <a:pt x="632" y="408"/>
                  <a:pt x="624" y="576"/>
                </a:cubicBezTo>
                <a:cubicBezTo>
                  <a:pt x="616" y="744"/>
                  <a:pt x="308" y="876"/>
                  <a:pt x="0" y="10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5235" name="Text Box 35"/>
          <p:cNvSpPr txBox="1"/>
          <p:nvPr/>
        </p:nvSpPr>
        <p:spPr>
          <a:xfrm>
            <a:off x="9601200" y="5029200"/>
            <a:ext cx="12192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出错！</a:t>
            </a:r>
            <a:endParaRPr lang="zh-CN" altLang="en-US" sz="2400" b="1" dirty="0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9423" name="Rectangle 36"/>
          <p:cNvSpPr>
            <a:spLocks noGrp="1"/>
          </p:cNvSpPr>
          <p:nvPr>
            <p:ph type="title"/>
          </p:nvPr>
        </p:nvSpPr>
        <p:spPr>
          <a:xfrm>
            <a:off x="1828800" y="274638"/>
            <a:ext cx="8229600" cy="1477962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奇偶校验码</a:t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dirty="0"/>
              <a:t>——</a:t>
            </a:r>
            <a:r>
              <a:rPr lang="zh-CN" altLang="en-US" dirty="0"/>
              <a:t>例题（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5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5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5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5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5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435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3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3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3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43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5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5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43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43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5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6" dur="500"/>
                                        <p:tgtEl>
                                          <p:spTgt spid="43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3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6" dur="500"/>
                                        <p:tgtEl>
                                          <p:spTgt spid="43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5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5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5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35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3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43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3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0" dur="500"/>
                                        <p:tgtEl>
                                          <p:spTgt spid="43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31" grpId="0"/>
      <p:bldP spid="435202" grpId="0" bldLvl="0" animBg="1"/>
      <p:bldP spid="435204" grpId="0"/>
      <p:bldP spid="435205" grpId="0"/>
      <p:bldP spid="435209" grpId="0"/>
      <p:bldP spid="435210" grpId="0"/>
      <p:bldP spid="435211" grpId="0"/>
      <p:bldP spid="435212" grpId="0"/>
      <p:bldP spid="435213" grpId="0"/>
      <p:bldP spid="435214" grpId="0"/>
      <p:bldP spid="435215" grpId="0"/>
      <p:bldP spid="435216" grpId="0"/>
      <p:bldP spid="435221" grpId="0"/>
      <p:bldP spid="435222" grpId="0"/>
      <p:bldP spid="435223" grpId="0"/>
      <p:bldP spid="435224" grpId="0"/>
      <p:bldP spid="435225" grpId="0"/>
      <p:bldP spid="435226" grpId="0" bldLvl="0" animBg="1"/>
      <p:bldP spid="435227" grpId="0"/>
      <p:bldP spid="435228" grpId="0" bldLvl="0" animBg="1"/>
      <p:bldP spid="435229" grpId="0"/>
      <p:bldP spid="435230" grpId="0"/>
      <p:bldP spid="4352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Rectangle 9"/>
          <p:cNvSpPr>
            <a:spLocks noGrp="1"/>
          </p:cNvSpPr>
          <p:nvPr>
            <p:ph type="dt" sz="half" idx="10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defTabSz="914400">
              <a:buClrTx/>
              <a:buFontTx/>
              <a:tabLst>
                <a:tab pos="0" algn="l"/>
              </a:tabLst>
            </a:pPr>
            <a:fld id="{BB962C8B-B14F-4D97-AF65-F5344CB8AC3E}" type="datetime3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0418" name="Rectangle 1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defTabSz="914400">
              <a:buClrTx/>
              <a:buFontTx/>
              <a:tabLst>
                <a:tab pos="0" algn="l"/>
              </a:tabLst>
            </a:pPr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436226" name="Text Box 2"/>
          <p:cNvSpPr txBox="1"/>
          <p:nvPr/>
        </p:nvSpPr>
        <p:spPr>
          <a:xfrm>
            <a:off x="1600200" y="1817688"/>
            <a:ext cx="4114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例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：数据  ： 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0111  0101</a:t>
            </a:r>
            <a:endParaRPr lang="en-US" altLang="zh-CN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27" name="Text Box 3"/>
          <p:cNvSpPr txBox="1"/>
          <p:nvPr/>
        </p:nvSpPr>
        <p:spPr>
          <a:xfrm>
            <a:off x="7124700" y="2255838"/>
            <a:ext cx="1524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奇校验码   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6228" name="Text Box 4"/>
          <p:cNvSpPr txBox="1"/>
          <p:nvPr/>
        </p:nvSpPr>
        <p:spPr>
          <a:xfrm>
            <a:off x="6743700" y="1846263"/>
            <a:ext cx="2133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01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29" name="Text Box 5"/>
          <p:cNvSpPr txBox="1"/>
          <p:nvPr/>
        </p:nvSpPr>
        <p:spPr>
          <a:xfrm>
            <a:off x="8591550" y="1846263"/>
            <a:ext cx="5334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30" name="Text Box 6"/>
          <p:cNvSpPr txBox="1"/>
          <p:nvPr/>
        </p:nvSpPr>
        <p:spPr>
          <a:xfrm>
            <a:off x="3581400" y="2286000"/>
            <a:ext cx="2209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发送端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6231" name="AutoShape 7"/>
          <p:cNvSpPr/>
          <p:nvPr/>
        </p:nvSpPr>
        <p:spPr>
          <a:xfrm>
            <a:off x="5638800" y="1924050"/>
            <a:ext cx="1143000" cy="209550"/>
          </a:xfrm>
          <a:prstGeom prst="rightArrow">
            <a:avLst>
              <a:gd name="adj1" fmla="val 50000"/>
              <a:gd name="adj2" fmla="val 14770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endParaRPr lang="zh-CN" altLang="zh-CN" sz="32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6232" name="Text Box 8"/>
          <p:cNvSpPr txBox="1"/>
          <p:nvPr/>
        </p:nvSpPr>
        <p:spPr>
          <a:xfrm>
            <a:off x="5370513" y="2255838"/>
            <a:ext cx="1524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（门电路）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6233" name="AutoShape 9"/>
          <p:cNvSpPr/>
          <p:nvPr/>
        </p:nvSpPr>
        <p:spPr>
          <a:xfrm>
            <a:off x="7810500" y="2954338"/>
            <a:ext cx="133350" cy="533400"/>
          </a:xfrm>
          <a:prstGeom prst="downArrow">
            <a:avLst>
              <a:gd name="adj1" fmla="val 74490"/>
              <a:gd name="adj2" fmla="val 54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endParaRPr lang="zh-CN" altLang="zh-CN" sz="32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6234" name="Text Box 10"/>
          <p:cNvSpPr txBox="1"/>
          <p:nvPr/>
        </p:nvSpPr>
        <p:spPr>
          <a:xfrm>
            <a:off x="6858000" y="3581400"/>
            <a:ext cx="19812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011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01</a:t>
            </a:r>
            <a:r>
              <a:rPr lang="en-US" altLang="zh-CN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35" name="Rectangle 11"/>
          <p:cNvSpPr/>
          <p:nvPr/>
        </p:nvSpPr>
        <p:spPr>
          <a:xfrm>
            <a:off x="8687118" y="3581400"/>
            <a:ext cx="37719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en-US" altLang="zh-CN" sz="2400" b="1" dirty="0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  <a:endParaRPr lang="en-US" altLang="zh-CN" sz="2400" b="1" dirty="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36" name="Text Box 12"/>
          <p:cNvSpPr txBox="1"/>
          <p:nvPr/>
        </p:nvSpPr>
        <p:spPr>
          <a:xfrm>
            <a:off x="6819900" y="4114800"/>
            <a:ext cx="22098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FF"/>
                </a:solidFill>
                <a:latin typeface="楷体_GB2312" pitchFamily="49" charset="-122"/>
                <a:ea typeface="楷体_GB2312" pitchFamily="49" charset="-122"/>
              </a:rPr>
              <a:t>接收端</a:t>
            </a:r>
            <a:endParaRPr lang="zh-CN" altLang="en-US" sz="2400" b="1" dirty="0">
              <a:solidFill>
                <a:srgbClr val="FF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6239" name="Freeform 15"/>
          <p:cNvSpPr/>
          <p:nvPr/>
        </p:nvSpPr>
        <p:spPr>
          <a:xfrm>
            <a:off x="9067800" y="2133600"/>
            <a:ext cx="655638" cy="1676400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</a:cxnLst>
            <a:pathLst>
              <a:path w="632" h="1008">
                <a:moveTo>
                  <a:pt x="48" y="0"/>
                </a:moveTo>
                <a:cubicBezTo>
                  <a:pt x="340" y="204"/>
                  <a:pt x="632" y="408"/>
                  <a:pt x="624" y="576"/>
                </a:cubicBezTo>
                <a:cubicBezTo>
                  <a:pt x="616" y="744"/>
                  <a:pt x="308" y="876"/>
                  <a:pt x="0" y="10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6240" name="Text Box 16"/>
          <p:cNvSpPr txBox="1"/>
          <p:nvPr/>
        </p:nvSpPr>
        <p:spPr>
          <a:xfrm>
            <a:off x="9563100" y="2819400"/>
            <a:ext cx="9906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正确</a:t>
            </a:r>
            <a:endParaRPr lang="zh-CN" altLang="en-US" sz="2400" b="1" dirty="0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241" name="AutoShape 17"/>
          <p:cNvSpPr/>
          <p:nvPr/>
        </p:nvSpPr>
        <p:spPr>
          <a:xfrm>
            <a:off x="1981200" y="3429000"/>
            <a:ext cx="4724400" cy="2514600"/>
          </a:xfrm>
          <a:prstGeom prst="star24">
            <a:avLst>
              <a:gd name="adj" fmla="val 37500"/>
            </a:avLst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奇偶校验只能发现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奇数个错误，且不能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>
              <a:spcBef>
                <a:spcPct val="50000"/>
              </a:spcBef>
              <a:buClrTx/>
              <a:buFontTx/>
              <a:tabLst>
                <a:tab pos="0" algn="l"/>
              </a:tabLst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纠正错误！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33" name="Rectangle 18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77962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奇偶校验码</a:t>
            </a:r>
            <a:r>
              <a:rPr lang="en-US" altLang="zh-CN" dirty="0"/>
              <a:t>——</a:t>
            </a:r>
            <a:r>
              <a:rPr lang="zh-CN" altLang="en-US" dirty="0"/>
              <a:t>例题（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6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6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3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3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6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3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1" dur="500"/>
                                        <p:tgtEl>
                                          <p:spTgt spid="43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36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436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43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6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6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43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6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6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6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6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6" grpId="0"/>
      <p:bldP spid="436227" grpId="0"/>
      <p:bldP spid="436228" grpId="0"/>
      <p:bldP spid="436229" grpId="0"/>
      <p:bldP spid="436230" grpId="0"/>
      <p:bldP spid="436231" grpId="0" bldLvl="0" animBg="1"/>
      <p:bldP spid="436232" grpId="0"/>
      <p:bldP spid="436233" grpId="0" bldLvl="0" animBg="1"/>
      <p:bldP spid="436234" grpId="0"/>
      <p:bldP spid="436235" grpId="0"/>
      <p:bldP spid="436236" grpId="0"/>
      <p:bldP spid="436240" grpId="0"/>
      <p:bldP spid="436241" grpId="0" bldLvl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奇偶校验应用场合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478" y="1441222"/>
            <a:ext cx="3771900" cy="22193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79887" y="1441222"/>
            <a:ext cx="5373163" cy="2087563"/>
            <a:chOff x="5908335" y="4097337"/>
            <a:chExt cx="5373163" cy="2087563"/>
          </a:xfrm>
        </p:grpSpPr>
        <p:pic>
          <p:nvPicPr>
            <p:cNvPr id="10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08335" y="4198458"/>
              <a:ext cx="5373163" cy="1986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组合 23"/>
            <p:cNvGrpSpPr/>
            <p:nvPr/>
          </p:nvGrpSpPr>
          <p:grpSpPr>
            <a:xfrm>
              <a:off x="7631594" y="4097337"/>
              <a:ext cx="1926644" cy="502619"/>
              <a:chOff x="3069458" y="5287335"/>
              <a:chExt cx="1926644" cy="502619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069458" y="5287335"/>
                <a:ext cx="192664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418209" y="5338589"/>
                <a:ext cx="1364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磁盘阵列</a:t>
                </a:r>
                <a:endPara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9465636" y="2526025"/>
            <a:ext cx="1926644" cy="502619"/>
          </a:xfrm>
          <a:prstGeom prst="rect">
            <a:avLst/>
          </a:prstGeom>
          <a:solidFill>
            <a:srgbClr val="FF0000"/>
          </a:solidFill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能纠错？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38" y="4327635"/>
            <a:ext cx="4511117" cy="186760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980046" y="4573981"/>
            <a:ext cx="5255716" cy="1579925"/>
            <a:chOff x="5947389" y="1606802"/>
            <a:chExt cx="5255716" cy="157992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6" t="34375" r="14716" b="34375"/>
            <a:stretch>
              <a:fillRect/>
            </a:stretch>
          </p:blipFill>
          <p:spPr>
            <a:xfrm rot="20367123">
              <a:off x="5947389" y="1606802"/>
              <a:ext cx="5255716" cy="1175191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9076778" y="2684108"/>
              <a:ext cx="1926644" cy="502619"/>
              <a:chOff x="3069458" y="5287335"/>
              <a:chExt cx="1926644" cy="50261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069458" y="5287335"/>
                <a:ext cx="1926644" cy="502619"/>
              </a:xfrm>
              <a:prstGeom prst="rect">
                <a:avLst/>
              </a:prstGeom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102763" y="5338589"/>
                <a:ext cx="1893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ECC DRAM</a:t>
                </a:r>
                <a:endPara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7678761" y="6195237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ECC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Error Checking and Correcting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数据信息的校验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奇偶校验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</a:rPr>
              <a:t>海明校验</a:t>
            </a: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/>
              <a:t>CRC</a:t>
            </a:r>
            <a:r>
              <a:rPr lang="zh-CN" altLang="en-US" b="1" dirty="0"/>
              <a:t>循环冗余校验</a:t>
            </a:r>
            <a:endParaRPr lang="zh-CN" altLang="en-US" b="1" dirty="0"/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8"/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170198" y="2749867"/>
          <a:ext cx="8232447" cy="4700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2.3.2 </a:t>
            </a:r>
            <a:r>
              <a:rPr lang="zh-CN" altLang="en-US" dirty="0"/>
              <a:t>海明校验  </a:t>
            </a:r>
            <a:r>
              <a:rPr lang="en-US" altLang="zh-CN" dirty="0"/>
              <a:t>Hamming Codes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奇偶校验</a:t>
            </a:r>
            <a:endParaRPr lang="zh-CN" altLang="en-US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200" b="1" dirty="0"/>
              <a:t>一个校验位</a:t>
            </a:r>
            <a:endParaRPr lang="zh-CN" altLang="en-US" sz="22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200" b="1" dirty="0"/>
              <a:t>只能检错，无法纠错</a:t>
            </a:r>
            <a:endParaRPr lang="zh-CN" altLang="en-US" sz="22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海明码</a:t>
            </a:r>
            <a:endParaRPr lang="zh-CN" altLang="en-US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200" b="1" dirty="0"/>
              <a:t>多个奇偶校验组</a:t>
            </a:r>
            <a:endParaRPr lang="zh-CN" altLang="en-US" sz="22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200" b="1" dirty="0"/>
              <a:t>既能检错，也能纠错</a:t>
            </a:r>
            <a:endParaRPr lang="en-US" altLang="zh-CN" sz="22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200" b="1" dirty="0"/>
              <a:t>最小码距为</a:t>
            </a:r>
            <a:r>
              <a:rPr lang="en-US" altLang="zh-CN" sz="2200" b="1" dirty="0"/>
              <a:t>3</a:t>
            </a:r>
            <a:endParaRPr lang="zh-CN" altLang="en-US" sz="2200" b="1" dirty="0"/>
          </a:p>
          <a:p>
            <a:endParaRPr lang="zh-CN" altLang="en-US" sz="2200" b="1" dirty="0"/>
          </a:p>
        </p:txBody>
      </p:sp>
      <p:sp>
        <p:nvSpPr>
          <p:cNvPr id="8" name="矩形 7"/>
          <p:cNvSpPr/>
          <p:nvPr/>
        </p:nvSpPr>
        <p:spPr>
          <a:xfrm>
            <a:off x="7000174" y="5924559"/>
            <a:ext cx="2283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gency FB" panose="020B0503020202020204" pitchFamily="34" charset="0"/>
              </a:rPr>
              <a:t>Richard Wesley Hamming</a:t>
            </a:r>
            <a:endParaRPr lang="en-US" altLang="zh-CN" b="1" dirty="0">
              <a:latin typeface="Agency FB" panose="020B0503020202020204" pitchFamily="34" charset="0"/>
            </a:endParaRPr>
          </a:p>
          <a:p>
            <a:pPr algn="ctr"/>
            <a:r>
              <a:rPr lang="en-US" altLang="zh-CN" b="1" dirty="0">
                <a:latin typeface="Agency FB" panose="020B0503020202020204" pitchFamily="34" charset="0"/>
              </a:rPr>
              <a:t>1950</a:t>
            </a:r>
            <a:endParaRPr lang="zh-CN" altLang="en-US" b="1" dirty="0">
              <a:latin typeface="Agency FB" panose="020B0503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56" y="4980516"/>
            <a:ext cx="1710974" cy="1160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r="4366" b="17909"/>
          <a:stretch>
            <a:fillRect/>
          </a:stretch>
        </p:blipFill>
        <p:spPr>
          <a:xfrm>
            <a:off x="7104609" y="3242924"/>
            <a:ext cx="1800200" cy="259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65" y="3361606"/>
            <a:ext cx="1175956" cy="1178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可检一位错海明码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1、确定校验位个数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/>
              <a:t>核心公式：2^r ≥k+r+1   （其中r代表校验个数）</a:t>
            </a:r>
            <a:endParaRPr lang="zh-CN" altLang="en-US" sz="22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/>
              <a:t>（重要！）从公式带入计算可得一张表</a:t>
            </a:r>
            <a:endParaRPr lang="zh-CN" altLang="en-US" sz="22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200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200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200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记住这张表，选择题就可以秒答。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200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/>
              <a:t>（A：假设有8位信息位，则需要插入____位校验码呀？Q: 4位。） </a:t>
            </a:r>
            <a:endParaRPr lang="zh-CN" altLang="en-US" sz="2200" b="1" dirty="0"/>
          </a:p>
          <a:p>
            <a:endParaRPr lang="zh-CN" altLang="en-US" b="1" dirty="0"/>
          </a:p>
        </p:txBody>
      </p:sp>
      <p:pic>
        <p:nvPicPr>
          <p:cNvPr id="4" name="图片 3" descr="海明码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2701290"/>
            <a:ext cx="92583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可检一位错海明码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0946130" cy="5636895"/>
          </a:xfrm>
        </p:spPr>
        <p:txBody>
          <a:bodyPr>
            <a:normAutofit lnSpcReduction="10000"/>
          </a:bodyPr>
          <a:lstStyle/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2、确定校验位的位置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400" b="1" dirty="0"/>
              <a:t>核心：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校验码</a:t>
            </a:r>
            <a:r>
              <a:rPr lang="zh-CN" altLang="en-US" sz="2400" b="1" dirty="0">
                <a:solidFill>
                  <a:srgbClr val="C00000"/>
                </a:solidFill>
              </a:rPr>
              <a:t>Pi 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必须是在</a:t>
            </a:r>
            <a:r>
              <a:rPr lang="zh-CN" altLang="en-US" sz="2400" b="1" dirty="0">
                <a:solidFill>
                  <a:srgbClr val="C00000"/>
                </a:solidFill>
              </a:rPr>
              <a:t>2的n次方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位置，即只能放在</a:t>
            </a:r>
            <a:r>
              <a:rPr lang="zh-CN" altLang="en-US" sz="2400" b="1" dirty="0">
                <a:solidFill>
                  <a:srgbClr val="C00000"/>
                </a:solidFill>
              </a:rPr>
              <a:t>H1，H2，H4，H8</a:t>
            </a: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...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注意：这里指的位置都是从左向右排序，即：...H5 H4 H3 H2 H1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4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400" b="1" dirty="0"/>
              <a:t>以下以4位信息码为例进行编码。</a:t>
            </a:r>
            <a:endParaRPr lang="zh-CN" altLang="en-US" sz="24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  </a:t>
            </a:r>
            <a:r>
              <a:rPr lang="zh-CN" altLang="en-US" sz="2400" b="1" dirty="0">
                <a:solidFill>
                  <a:schemeClr val="tx2"/>
                </a:solidFill>
              </a:rPr>
              <a:t>信息码组：1101  -----即: D3 D2 D1 D0 = 1 1 0 1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  </a:t>
            </a:r>
            <a:r>
              <a:rPr lang="zh-CN" altLang="en-US" sz="2400" b="1" dirty="0">
                <a:solidFill>
                  <a:schemeClr val="tx2"/>
                </a:solidFill>
              </a:rPr>
              <a:t>根据公式：2^r ≥k+r+1（或者表）得</a:t>
            </a:r>
            <a:r>
              <a:rPr lang="zh-CN" altLang="en-US" sz="2400" b="1" dirty="0">
                <a:solidFill>
                  <a:srgbClr val="C00000"/>
                </a:solidFill>
              </a:rPr>
              <a:t>校验位 r=3</a:t>
            </a:r>
            <a:r>
              <a:rPr lang="zh-CN" altLang="en-US" sz="2400" b="1" dirty="0">
                <a:solidFill>
                  <a:schemeClr val="tx2"/>
                </a:solidFill>
              </a:rPr>
              <a:t>，即</a:t>
            </a:r>
            <a:r>
              <a:rPr lang="zh-CN" altLang="en-US" sz="2400" b="1" dirty="0">
                <a:solidFill>
                  <a:srgbClr val="C00000"/>
                </a:solidFill>
              </a:rPr>
              <a:t>校验位为 P1 P2 P3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      </a:t>
            </a:r>
            <a:r>
              <a:rPr lang="zh-CN" altLang="en-US" sz="2400" b="1" dirty="0">
                <a:solidFill>
                  <a:schemeClr val="tx2"/>
                </a:solidFill>
              </a:rPr>
              <a:t>又因为上述</a:t>
            </a:r>
            <a:r>
              <a:rPr lang="zh-CN" altLang="en-US" sz="2400" b="1" dirty="0">
                <a:solidFill>
                  <a:srgbClr val="C00000"/>
                </a:solidFill>
              </a:rPr>
              <a:t>Pi </a:t>
            </a:r>
            <a:r>
              <a:rPr lang="zh-CN" altLang="en-US" sz="2400" b="1" dirty="0">
                <a:solidFill>
                  <a:schemeClr val="tx2"/>
                </a:solidFill>
              </a:rPr>
              <a:t>只能放在</a:t>
            </a:r>
            <a:r>
              <a:rPr lang="zh-CN" altLang="en-US" sz="2400" b="1" dirty="0">
                <a:solidFill>
                  <a:srgbClr val="C00000"/>
                </a:solidFill>
              </a:rPr>
              <a:t>2的n次方</a:t>
            </a:r>
            <a:r>
              <a:rPr lang="zh-CN" altLang="en-US" sz="2400" b="1" dirty="0">
                <a:solidFill>
                  <a:schemeClr val="tx2"/>
                </a:solidFill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</a:rPr>
              <a:t>位置：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    </a:t>
            </a:r>
            <a:r>
              <a:rPr lang="en-US" altLang="zh-CN" sz="2400" b="1" dirty="0">
                <a:solidFill>
                  <a:srgbClr val="C00000"/>
                </a:solidFill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</a:rPr>
              <a:t>P1插入H1，P2插入H2，P3插入H4。</a:t>
            </a:r>
            <a:endParaRPr lang="zh-CN" altLang="en-US" sz="24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可检一位错海明码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algn="just" eaLnBrk="1" hangingPunct="1">
              <a:lnSpc>
                <a:spcPct val="130000"/>
              </a:lnSpc>
              <a:buSzTx/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2、确定校验位的位置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信息码填入剩下的位置。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800" b="1" dirty="0"/>
              <a:t>即:D0为H3，D1为H5，D2为H6，D3为H7</a:t>
            </a:r>
            <a:endParaRPr lang="zh-CN" altLang="en-US" sz="28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整理可得： H7 H6 H5 H4 H3 H2 H1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2"/>
                </a:solidFill>
              </a:rPr>
              <a:t>                = D3 D2 D1 P3 D0 P2 P1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800" b="1" dirty="0"/>
              <a:t>代入数字  =  1   1    0  P3  1   P2 P1</a:t>
            </a:r>
            <a:endParaRPr lang="zh-CN" altLang="en-US" sz="2800" b="1" dirty="0"/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8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可检一位错海明码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3200" b="1" dirty="0">
                <a:solidFill>
                  <a:schemeClr val="tx2"/>
                </a:solidFill>
              </a:rPr>
              <a:t>3、计算校验位 Pi</a:t>
            </a:r>
            <a:endParaRPr lang="zh-CN" altLang="en-US" sz="3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根据：H3 = H1+H2   （右下标之和等于左下标。）</a:t>
            </a:r>
            <a:endParaRPr lang="zh-CN" altLang="en-US" sz="2200" b="1" dirty="0">
              <a:solidFill>
                <a:srgbClr val="C00000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           H5 = H1+H4</a:t>
            </a:r>
            <a:endParaRPr lang="zh-CN" altLang="en-US" sz="2200" b="1" dirty="0">
              <a:solidFill>
                <a:srgbClr val="C00000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           H6 = H2 + H4</a:t>
            </a:r>
            <a:endParaRPr lang="zh-CN" altLang="en-US" sz="2200" b="1" dirty="0">
              <a:solidFill>
                <a:srgbClr val="C00000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           H7 = H1 + H2 + H4</a:t>
            </a:r>
            <a:endParaRPr lang="zh-CN" altLang="en-US" sz="2200" b="1" dirty="0">
              <a:solidFill>
                <a:srgbClr val="C00000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可得：P1（H1） = H3 ⊕ H5 ⊕ H7 （⊕表示异或，即：与H1有关的信息码进行异或）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           P2（H2） = H3 ⊕ H6 ⊕ H7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           P3（H4） = H5 ⊕ H6 ⊕ H7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计算可得：P1 = 0，P2 = 1，P3 = 0</a:t>
            </a:r>
            <a:endParaRPr lang="zh-CN" altLang="en-US" sz="2200" b="1" dirty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zh-CN" altLang="en-US" sz="2200" b="1" dirty="0">
                <a:solidFill>
                  <a:schemeClr val="tx2"/>
                </a:solidFill>
              </a:rPr>
              <a:t>所以：</a:t>
            </a:r>
            <a:r>
              <a:rPr lang="zh-CN" altLang="en-US" sz="2200" b="1" dirty="0">
                <a:solidFill>
                  <a:srgbClr val="C00000"/>
                </a:solidFill>
              </a:rPr>
              <a:t>最终海明码： H7 H6 H5 H4 H3 H2 H1 = 1 1 0 0 1 1 0</a:t>
            </a:r>
            <a:endParaRPr lang="zh-CN" altLang="en-US" sz="2200" b="1" dirty="0">
              <a:solidFill>
                <a:srgbClr val="C00000"/>
              </a:solidFill>
            </a:endParaRPr>
          </a:p>
          <a:p>
            <a:pPr marL="457200" lvl="1" indent="0" eaLnBrk="1" hangingPunct="1">
              <a:lnSpc>
                <a:spcPct val="130000"/>
              </a:lnSpc>
              <a:buNone/>
            </a:pPr>
            <a:endParaRPr lang="zh-CN" altLang="en-US" sz="2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PLACING_PICTURE_USER_VIEWPORT" val="{&quot;height&quot;:1250.2456692913386,&quot;width&quot;:6766.740157480315}"/>
</p:tagLst>
</file>

<file path=ppt/tags/tag5.xml><?xml version="1.0" encoding="utf-8"?>
<p:tagLst xmlns:p="http://schemas.openxmlformats.org/presentationml/2006/main">
  <p:tag name="TIMING" val="|18.1|10.7|12.3|10.7|13.7|9.6|14.9|10.8|3|12.6|6.6"/>
</p:tagLst>
</file>

<file path=ppt/tags/tag6.xml><?xml version="1.0" encoding="utf-8"?>
<p:tagLst xmlns:p="http://schemas.openxmlformats.org/presentationml/2006/main">
  <p:tag name="KSO_WM_UNIT_TABLE_BEAUTIFY" val="smartTable{1f344ebd-7402-4ed8-8700-e53688e82abe}"/>
</p:tagLst>
</file>

<file path=ppt/tags/tag7.xml><?xml version="1.0" encoding="utf-8"?>
<p:tagLst xmlns:p="http://schemas.openxmlformats.org/presentationml/2006/main">
  <p:tag name="COMMONDATA" val="eyJoZGlkIjoiOTcyY2FhOTFmZmU3ZmEzMjYxOTc5YzNjMDM5MjdhZmIifQ=="/>
  <p:tag name="KSO_WPP_MARK_KEY" val="2722b749-2e3e-4a8a-a1b6-e993ef8b1fc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18220</Words>
  <Application>WPS 演示</Application>
  <PresentationFormat>宽屏</PresentationFormat>
  <Paragraphs>2875</Paragraphs>
  <Slides>115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115</vt:i4>
      </vt:variant>
    </vt:vector>
  </HeadingPairs>
  <TitlesOfParts>
    <vt:vector size="149" baseType="lpstr">
      <vt:lpstr>Arial</vt:lpstr>
      <vt:lpstr>宋体</vt:lpstr>
      <vt:lpstr>Wingdings</vt:lpstr>
      <vt:lpstr>微软雅黑</vt:lpstr>
      <vt:lpstr>Segoe UI</vt:lpstr>
      <vt:lpstr>Impact</vt:lpstr>
      <vt:lpstr>MS UI Gothic</vt:lpstr>
      <vt:lpstr>黑体</vt:lpstr>
      <vt:lpstr>华文细黑</vt:lpstr>
      <vt:lpstr>义启小楷书</vt:lpstr>
      <vt:lpstr>Segoe UI Black</vt:lpstr>
      <vt:lpstr>Verdana</vt:lpstr>
      <vt:lpstr>华文新魏</vt:lpstr>
      <vt:lpstr>Tahoma</vt:lpstr>
      <vt:lpstr>Arial Unicode MS</vt:lpstr>
      <vt:lpstr>等线</vt:lpstr>
      <vt:lpstr>Forte</vt:lpstr>
      <vt:lpstr>Consolas</vt:lpstr>
      <vt:lpstr>Courier New</vt:lpstr>
      <vt:lpstr>Times New Roman</vt:lpstr>
      <vt:lpstr>Calibri</vt:lpstr>
      <vt:lpstr>楷体_GB2312</vt:lpstr>
      <vt:lpstr>新宋体</vt:lpstr>
      <vt:lpstr>仿宋_GB2312</vt:lpstr>
      <vt:lpstr>仿宋</vt:lpstr>
      <vt:lpstr>方正舒体</vt:lpstr>
      <vt:lpstr>Symbol</vt:lpstr>
      <vt:lpstr>Agency FB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PowerPoint 演示文稿</vt:lpstr>
      <vt:lpstr>本章主要内容</vt:lpstr>
      <vt:lpstr>数据表示  Data Representation </vt:lpstr>
      <vt:lpstr>2.1 非数值数据表示法</vt:lpstr>
      <vt:lpstr>2.1.1 Character representation …</vt:lpstr>
      <vt:lpstr>128 Standard ASCII codes</vt:lpstr>
      <vt:lpstr>ASCII</vt:lpstr>
      <vt:lpstr>术语（Terminology）</vt:lpstr>
      <vt:lpstr>2.1.2 汉字表示法</vt:lpstr>
      <vt:lpstr>汉字机内码</vt:lpstr>
      <vt:lpstr>字模码</vt:lpstr>
      <vt:lpstr>汉字标准</vt:lpstr>
      <vt:lpstr>Charset</vt:lpstr>
      <vt:lpstr>Unicode           www.unicode.org</vt:lpstr>
      <vt:lpstr>Universal Character Set  ISO</vt:lpstr>
      <vt:lpstr>记事本编码区别？  </vt:lpstr>
      <vt:lpstr>本章主要内容</vt:lpstr>
      <vt:lpstr>2.2 数值数据表示方法</vt:lpstr>
      <vt:lpstr>计算机数据编码需要考虑的因素</vt:lpstr>
      <vt:lpstr>Human vs. Computer</vt:lpstr>
      <vt:lpstr>不同进制编码特点</vt:lpstr>
      <vt:lpstr>进制表示</vt:lpstr>
      <vt:lpstr>进制转换</vt:lpstr>
      <vt:lpstr>二到八或十六进制转换</vt:lpstr>
      <vt:lpstr>十进制转二进制</vt:lpstr>
      <vt:lpstr>进制转换的简单运算方法</vt:lpstr>
      <vt:lpstr>2.2 数值数据表示方法</vt:lpstr>
      <vt:lpstr>2.2.1 数的定点、浮点表示方法（重点）</vt:lpstr>
      <vt:lpstr>Terminology</vt:lpstr>
      <vt:lpstr>定点整数</vt:lpstr>
      <vt:lpstr>定点小数</vt:lpstr>
      <vt:lpstr>计算机中数据如何存储？</vt:lpstr>
      <vt:lpstr>2.2 数值数据表示方法</vt:lpstr>
      <vt:lpstr>2.2.2 机器数/机器码 （重点）</vt:lpstr>
      <vt:lpstr>原码表示法</vt:lpstr>
      <vt:lpstr>原码表示示例</vt:lpstr>
      <vt:lpstr>原码表示区间</vt:lpstr>
      <vt:lpstr>原码特性</vt:lpstr>
      <vt:lpstr>反码表示法</vt:lpstr>
      <vt:lpstr>反码表示法…</vt:lpstr>
      <vt:lpstr>反码表示区间</vt:lpstr>
      <vt:lpstr>反码特性</vt:lpstr>
      <vt:lpstr>PowerPoint 演示文稿</vt:lpstr>
      <vt:lpstr>补码表示法的引入</vt:lpstr>
      <vt:lpstr>补码公式</vt:lpstr>
      <vt:lpstr>补码与反码的关系</vt:lpstr>
      <vt:lpstr>补码编码的简便方法（重点）</vt:lpstr>
      <vt:lpstr>例子</vt:lpstr>
      <vt:lpstr>补码特性</vt:lpstr>
      <vt:lpstr>补码表示区间</vt:lpstr>
      <vt:lpstr>补码表示中的符号位扩展</vt:lpstr>
      <vt:lpstr>补码表示中的符号位扩展…</vt:lpstr>
      <vt:lpstr>补码特性</vt:lpstr>
      <vt:lpstr>移码表示法 Biased/Excess Notation</vt:lpstr>
      <vt:lpstr>不同机器码公式对比</vt:lpstr>
      <vt:lpstr>定点数机器码表示范围</vt:lpstr>
      <vt:lpstr>机器码小结</vt:lpstr>
      <vt:lpstr>不同机器码对比</vt:lpstr>
      <vt:lpstr>2.2.2   定点数 </vt:lpstr>
      <vt:lpstr>定点机的特点</vt:lpstr>
      <vt:lpstr> 设机器字长16位，定点表示，尾数15位，数符1位，问：      (1)定点原码整数表示时，最大正数是多少？最小负数是多少？      (2)定点原码小数表示时，最大正数是多少？最小负数是多少？</vt:lpstr>
      <vt:lpstr>浮点数如何表示…</vt:lpstr>
      <vt:lpstr>2.2.3  浮点数表示</vt:lpstr>
      <vt:lpstr>浮点数的数据表示范围</vt:lpstr>
      <vt:lpstr>浮点数的规格化问题   normalization </vt:lpstr>
      <vt:lpstr>浮点数的表示</vt:lpstr>
      <vt:lpstr>浮点数的表示范围</vt:lpstr>
      <vt:lpstr>Range &amp; precision</vt:lpstr>
      <vt:lpstr>例子（规格化） </vt:lpstr>
      <vt:lpstr>Range &amp; precision</vt:lpstr>
      <vt:lpstr>浮点数标准  IEEE 754 standard</vt:lpstr>
      <vt:lpstr>浮点数标准 IEEE754</vt:lpstr>
      <vt:lpstr>浮点数标准 IEEE754</vt:lpstr>
      <vt:lpstr>32位单精度浮点数编码格式</vt:lpstr>
      <vt:lpstr>IEEE754 规格化浮点数表示范围</vt:lpstr>
      <vt:lpstr>float型与真值之间的变换流程</vt:lpstr>
      <vt:lpstr>浮点数转换实例（重点） </vt:lpstr>
      <vt:lpstr>浮点数转换实例（重点）</vt:lpstr>
      <vt:lpstr>浮点数的表示范围与精度</vt:lpstr>
      <vt:lpstr>2.2.3 十进制数的表示 BCD码</vt:lpstr>
      <vt:lpstr>程序中数据类型的宽度</vt:lpstr>
      <vt:lpstr>本章主要内容</vt:lpstr>
      <vt:lpstr>2.3 数据信息的校验</vt:lpstr>
      <vt:lpstr>2.3 数据信息的校验</vt:lpstr>
      <vt:lpstr>码距概念</vt:lpstr>
      <vt:lpstr>码距与纠错性能</vt:lpstr>
      <vt:lpstr>校验码应用</vt:lpstr>
      <vt:lpstr>奇偶校验码——概念</vt:lpstr>
      <vt:lpstr>2.3.1 奇偶校验</vt:lpstr>
      <vt:lpstr>奇偶校验码——校验原理</vt:lpstr>
      <vt:lpstr>奇偶校验码     ——例题（1/2）</vt:lpstr>
      <vt:lpstr>奇偶校验码——例题（1/2）</vt:lpstr>
      <vt:lpstr>奇偶校验应用场合</vt:lpstr>
      <vt:lpstr>2.3 数据信息的校验</vt:lpstr>
      <vt:lpstr>2.3.2 海明校验  Hamming Codes</vt:lpstr>
      <vt:lpstr>可检一位错海明码…</vt:lpstr>
      <vt:lpstr>可检一位错海明码…</vt:lpstr>
      <vt:lpstr>可检一位错海明码…</vt:lpstr>
      <vt:lpstr>可检一位错海明码…</vt:lpstr>
      <vt:lpstr>可检一位错海明码…</vt:lpstr>
      <vt:lpstr>海明码特点</vt:lpstr>
      <vt:lpstr>2.3 数据信息的校验</vt:lpstr>
      <vt:lpstr>CRC循环冗余校验码   Cyclic redundancy check </vt:lpstr>
      <vt:lpstr>模2运算规则</vt:lpstr>
      <vt:lpstr>CRC编码规则</vt:lpstr>
      <vt:lpstr>CRC 编解码过程</vt:lpstr>
      <vt:lpstr>生成多项式  Generator polynomial</vt:lpstr>
      <vt:lpstr>生成多项式</vt:lpstr>
      <vt:lpstr>生成多项式</vt:lpstr>
      <vt:lpstr>编码过程  (7,4)循环码G(x)=1011   </vt:lpstr>
      <vt:lpstr>(7,4)循环码出错模式 G(x)=1011</vt:lpstr>
      <vt:lpstr>PowerPoint 演示文稿</vt:lpstr>
      <vt:lpstr>(7,3)码   G(x)=11101 </vt:lpstr>
      <vt:lpstr>常见生成多项式与应用</vt:lpstr>
      <vt:lpstr>校验码总结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张亚红</cp:lastModifiedBy>
  <cp:revision>1500</cp:revision>
  <dcterms:created xsi:type="dcterms:W3CDTF">2018-05-09T10:41:00Z</dcterms:created>
  <dcterms:modified xsi:type="dcterms:W3CDTF">2024-10-11T03:17:17Z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B4944EBC9AC04694B867CA6F4055474E</vt:lpwstr>
  </property>
</Properties>
</file>